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281" r:id="rId3"/>
    <p:sldId id="283" r:id="rId4"/>
    <p:sldId id="271" r:id="rId5"/>
    <p:sldId id="284" r:id="rId6"/>
    <p:sldId id="285" r:id="rId7"/>
    <p:sldId id="288" r:id="rId8"/>
    <p:sldId id="289" r:id="rId9"/>
    <p:sldId id="287" r:id="rId10"/>
    <p:sldId id="286" r:id="rId11"/>
    <p:sldId id="279" r:id="rId12"/>
    <p:sldId id="280" r:id="rId13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70343F72-6477-4BA9-A778-0B847D30BEAE}">
          <p14:sldIdLst>
            <p14:sldId id="270"/>
            <p14:sldId id="281"/>
            <p14:sldId id="283"/>
            <p14:sldId id="271"/>
            <p14:sldId id="284"/>
            <p14:sldId id="285"/>
            <p14:sldId id="288"/>
            <p14:sldId id="289"/>
            <p14:sldId id="287"/>
            <p14:sldId id="286"/>
            <p14:sldId id="279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Filipowicz@wup.opole.local" initials="M" lastIdx="1" clrIdx="0">
    <p:extLst>
      <p:ext uri="{19B8F6BF-5375-455C-9EA6-DF929625EA0E}">
        <p15:presenceInfo xmlns:p15="http://schemas.microsoft.com/office/powerpoint/2012/main" userId="S-1-5-21-3269965394-258514-1096100718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09FDA"/>
    <a:srgbClr val="E98300"/>
    <a:srgbClr val="80379B"/>
    <a:srgbClr val="D71F85"/>
    <a:srgbClr val="739600"/>
    <a:srgbClr val="214C7F"/>
    <a:srgbClr val="E331B4"/>
    <a:srgbClr val="FCC127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20" autoAdjust="0"/>
  </p:normalViewPr>
  <p:slideViewPr>
    <p:cSldViewPr>
      <p:cViewPr varScale="1">
        <p:scale>
          <a:sx n="101" d="100"/>
          <a:sy n="101" d="100"/>
        </p:scale>
        <p:origin x="3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28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A63FD-8726-4DBB-BDC5-BF99F581A670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F391F-849A-426C-A6FC-1B811D80FDA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62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5BEB7-9210-4C1B-83AF-3BDEBB39EEB0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91ECD-E559-4E0F-A59A-68482B5A0A7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34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26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0892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428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544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31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600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117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712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764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5633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E412C-83D0-4994-AF2F-D5EB4C0F287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139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04A995-3131-4C5F-8B3B-3BAA04D5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7EBECDE-B16C-4C9E-8E9F-C34CC3916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95117B-F73D-45D9-BAE0-07C93F20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AA17A1C-7B81-4112-B752-8D531341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06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632C3-DA68-4735-9E82-697ADA142E5E}" type="datetimeFigureOut">
              <a:rPr lang="pl-PL" smtClean="0"/>
              <a:pPr/>
              <a:t>2021-01-28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64E1B-37B1-4652-8E94-E733F157784D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Picture 2" descr="Znalezione obrazy dla zapytania kfs logo">
            <a:extLst>
              <a:ext uri="{FF2B5EF4-FFF2-40B4-BE49-F238E27FC236}">
                <a16:creationId xmlns:a16="http://schemas.microsoft.com/office/drawing/2014/main" id="{036AE62A-8E73-44B4-9AB3-197E4CEAC2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30000" r="16023" b="34000"/>
          <a:stretch/>
        </p:blipFill>
        <p:spPr bwMode="auto">
          <a:xfrm>
            <a:off x="7668344" y="259687"/>
            <a:ext cx="1368152" cy="5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B3129F1-AAD2-4C21-B43B-5464536D6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25805" r="22781" b="25805"/>
          <a:stretch/>
        </p:blipFill>
        <p:spPr>
          <a:xfrm>
            <a:off x="179512" y="15760"/>
            <a:ext cx="1080120" cy="78554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AE0AFA58-EE05-4406-8E18-C62D2A6E1A6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789827"/>
            <a:ext cx="9144000" cy="2550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1AF70B-2586-45D8-857B-62FB3EA35296}"/>
              </a:ext>
            </a:extLst>
          </p:cNvPr>
          <p:cNvSpPr/>
          <p:nvPr/>
        </p:nvSpPr>
        <p:spPr>
          <a:xfrm>
            <a:off x="179512" y="1700809"/>
            <a:ext cx="667848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776"/>
                </a:solidFill>
                <a:latin typeface="Arial (Headings)"/>
                <a:cs typeface="Arial" panose="020B0604020202020204" pitchFamily="34" charset="0"/>
              </a:rPr>
              <a:t>ORGANIZACJA PRACY ZDALNEJ</a:t>
            </a:r>
          </a:p>
          <a:p>
            <a:r>
              <a:rPr lang="pl-PL" sz="3200" b="1" dirty="0">
                <a:solidFill>
                  <a:srgbClr val="002776"/>
                </a:solidFill>
                <a:latin typeface="Arial (Headings)"/>
                <a:cs typeface="Arial" panose="020B0604020202020204" pitchFamily="34" charset="0"/>
              </a:rPr>
              <a:t>I ROZWÓJ PRACOWNIKÓW</a:t>
            </a:r>
          </a:p>
          <a:p>
            <a:r>
              <a:rPr lang="pl-PL" sz="3200" b="1" dirty="0">
                <a:solidFill>
                  <a:srgbClr val="009FDA"/>
                </a:solidFill>
                <a:latin typeface="Arial (Headings)"/>
                <a:cs typeface="Arial" panose="020B0604020202020204" pitchFamily="34" charset="0"/>
              </a:rPr>
              <a:t>PRAKTYCZNE ASPEKTY</a:t>
            </a:r>
          </a:p>
          <a:p>
            <a:pPr lvl="0" fontAlgn="base">
              <a:spcBef>
                <a:spcPct val="0"/>
              </a:spcBef>
              <a:spcAft>
                <a:spcPts val="600"/>
              </a:spcAft>
              <a:buClr>
                <a:srgbClr val="009FDA"/>
              </a:buClr>
            </a:pPr>
            <a:r>
              <a:rPr lang="pl-PL" sz="1400" b="1" kern="0" dirty="0">
                <a:solidFill>
                  <a:srgbClr val="747678"/>
                </a:solidFill>
                <a:latin typeface="Arial"/>
                <a:ea typeface="ＭＳ Ｐゴシック" pitchFamily="123" charset="-128"/>
              </a:rPr>
              <a:t>Justyna Chmielewska, </a:t>
            </a:r>
            <a:r>
              <a:rPr lang="pl-PL" sz="1400" b="1" kern="0" dirty="0" err="1">
                <a:solidFill>
                  <a:srgbClr val="747678"/>
                </a:solidFill>
                <a:latin typeface="Arial"/>
                <a:ea typeface="ＭＳ Ｐゴシック" pitchFamily="123" charset="-128"/>
              </a:rPr>
              <a:t>Hays</a:t>
            </a:r>
            <a:r>
              <a:rPr lang="pl-PL" sz="1400" b="1" kern="0" dirty="0">
                <a:solidFill>
                  <a:srgbClr val="747678"/>
                </a:solidFill>
                <a:latin typeface="Arial"/>
                <a:ea typeface="ＭＳ Ｐゴシック" pitchFamily="123" charset="-128"/>
              </a:rPr>
              <a:t> Poland</a:t>
            </a:r>
            <a:endParaRPr lang="en-GB" sz="1400" b="1" kern="0" dirty="0">
              <a:solidFill>
                <a:srgbClr val="747678"/>
              </a:solidFill>
              <a:latin typeface="Arial"/>
              <a:ea typeface="ＭＳ Ｐゴシック" pitchFamily="123" charset="-128"/>
            </a:endParaRPr>
          </a:p>
          <a:p>
            <a:b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772F6-7F1F-4E8E-91FC-0FE7F2438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797152"/>
            <a:ext cx="1743075" cy="1695450"/>
          </a:xfrm>
          <a:prstGeom prst="rect">
            <a:avLst/>
          </a:prstGeom>
        </p:spPr>
      </p:pic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86833222-E5E2-4BAF-B403-A99A9373A6F7}"/>
              </a:ext>
            </a:extLst>
          </p:cNvPr>
          <p:cNvSpPr txBox="1">
            <a:spLocks/>
          </p:cNvSpPr>
          <p:nvPr/>
        </p:nvSpPr>
        <p:spPr bwMode="auto">
          <a:xfrm>
            <a:off x="380653" y="6294164"/>
            <a:ext cx="5760000" cy="1984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dirty="0">
                <a:solidFill>
                  <a:schemeClr val="accent6"/>
                </a:solidFill>
                <a:latin typeface="+mn-lt"/>
                <a:ea typeface="ＭＳ Ｐゴシック" pitchFamily="123" charset="-128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Opole, 3 lutego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45F790C-E037-49CC-A796-B8390439ECE7}"/>
              </a:ext>
            </a:extLst>
          </p:cNvPr>
          <p:cNvGrpSpPr/>
          <p:nvPr/>
        </p:nvGrpSpPr>
        <p:grpSpPr>
          <a:xfrm>
            <a:off x="653561" y="1268760"/>
            <a:ext cx="7960139" cy="1001733"/>
            <a:chOff x="653561" y="1268760"/>
            <a:chExt cx="7960139" cy="100173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E1351A-2DDA-4EF7-A213-D3D70C339988}"/>
                </a:ext>
              </a:extLst>
            </p:cNvPr>
            <p:cNvSpPr/>
            <p:nvPr/>
          </p:nvSpPr>
          <p:spPr bwMode="auto">
            <a:xfrm>
              <a:off x="653561" y="1268760"/>
              <a:ext cx="7960139" cy="1001733"/>
            </a:xfrm>
            <a:prstGeom prst="rect">
              <a:avLst/>
            </a:prstGeom>
            <a:solidFill>
              <a:srgbClr val="E98300"/>
            </a:solidFill>
            <a:ln w="19050" cmpd="sng">
              <a:solidFill>
                <a:srgbClr val="E983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3538" fontAlgn="auto">
                <a:spcBef>
                  <a:spcPts val="0"/>
                </a:spcBef>
                <a:spcAft>
                  <a:spcPts val="300"/>
                </a:spcAft>
                <a:defRPr/>
              </a:pPr>
              <a:endParaRPr lang="pl-PL" sz="1400" dirty="0"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849A38-F175-4667-8B80-147F36FA6C95}"/>
                </a:ext>
              </a:extLst>
            </p:cNvPr>
            <p:cNvSpPr txBox="1"/>
            <p:nvPr/>
          </p:nvSpPr>
          <p:spPr>
            <a:xfrm>
              <a:off x="1567961" y="1584960"/>
              <a:ext cx="6441116" cy="369332"/>
            </a:xfrm>
            <a:prstGeom prst="rect">
              <a:avLst/>
            </a:prstGeom>
            <a:solidFill>
              <a:srgbClr val="E98300"/>
            </a:solidFill>
            <a:ln>
              <a:solidFill>
                <a:srgbClr val="E983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DBANIE O KOMFORT PSYCHICZNY PRACOWNIKÓW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9BA70C-2ADC-4E5C-8D2F-860CA5D330D8}"/>
              </a:ext>
            </a:extLst>
          </p:cNvPr>
          <p:cNvSpPr/>
          <p:nvPr/>
        </p:nvSpPr>
        <p:spPr>
          <a:xfrm>
            <a:off x="583099" y="2529411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DOSTĘPNOŚĆ MENEDŻERA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DLA CZŁONKÓW ZESPOŁU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9FA0B5-46B3-4D45-919D-CEBF99B4397C}"/>
              </a:ext>
            </a:extLst>
          </p:cNvPr>
          <p:cNvSpPr/>
          <p:nvPr/>
        </p:nvSpPr>
        <p:spPr>
          <a:xfrm>
            <a:off x="587966" y="4477511"/>
            <a:ext cx="1864322" cy="1803171"/>
          </a:xfrm>
          <a:prstGeom prst="rect">
            <a:avLst/>
          </a:prstGeom>
          <a:solidFill>
            <a:srgbClr val="E983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DODATKOWE INICJATYWY</a:t>
            </a: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 INTEGRUJĄCE CZŁONKÓW ZESPOŁU</a:t>
            </a:r>
            <a:endParaRPr lang="pl-PL" b="1" kern="0" dirty="0">
              <a:solidFill>
                <a:srgbClr val="002776"/>
              </a:solidFill>
              <a:latin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441B27-65F7-4484-8EFD-D7D813344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192" y="2517803"/>
            <a:ext cx="1864322" cy="18031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DB5B4F9-3616-4733-BB23-265705E21675}"/>
              </a:ext>
            </a:extLst>
          </p:cNvPr>
          <p:cNvSpPr/>
          <p:nvPr/>
        </p:nvSpPr>
        <p:spPr>
          <a:xfrm>
            <a:off x="4690418" y="4487780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SZKOLENIA Z ZAKRESU WELLBEING</a:t>
            </a: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 WSPARCIE PSYCHOLOGICZNE</a:t>
            </a:r>
          </a:p>
          <a:p>
            <a:pPr lvl="0" defTabSz="457200">
              <a:defRPr/>
            </a:pPr>
            <a:endParaRPr lang="pl-PL" sz="1200" b="1" kern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0F7327-F48E-4ED1-AD26-619D65325F3C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31"/>
          <a:stretch/>
        </p:blipFill>
        <p:spPr>
          <a:xfrm>
            <a:off x="6751239" y="4477511"/>
            <a:ext cx="1862462" cy="1813439"/>
          </a:xfrm>
          <a:prstGeom prst="rect">
            <a:avLst/>
          </a:prstGeom>
          <a:ln>
            <a:noFill/>
          </a:ln>
        </p:spPr>
      </p:pic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id="{6C83523D-77A6-4545-B407-3AA821629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561" y="1345236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AE52D0-3160-403C-8761-2760D927EB1E}"/>
              </a:ext>
            </a:extLst>
          </p:cNvPr>
          <p:cNvSpPr/>
          <p:nvPr/>
        </p:nvSpPr>
        <p:spPr>
          <a:xfrm>
            <a:off x="4685879" y="2525417"/>
            <a:ext cx="1864322" cy="1803171"/>
          </a:xfrm>
          <a:prstGeom prst="rect">
            <a:avLst/>
          </a:prstGeom>
          <a:solidFill>
            <a:srgbClr val="E983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EMPATIA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I OTWARTOŚĆ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NA WYZWANIA, Z JAKIMI MIERZĄ SIĘ PRACOWNICY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15057E-9782-4B2B-A196-3DCDF6326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191" y="4477510"/>
            <a:ext cx="1854727" cy="180316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4A3E21C-9C7C-4A22-896B-108D235F4BBD}"/>
              </a:ext>
            </a:extLst>
          </p:cNvPr>
          <p:cNvSpPr/>
          <p:nvPr/>
        </p:nvSpPr>
        <p:spPr>
          <a:xfrm>
            <a:off x="6751239" y="2526186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REGULARNE</a:t>
            </a: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 NIEFORMALNE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SPOTKANIA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ZESPOŁOWE</a:t>
            </a:r>
          </a:p>
        </p:txBody>
      </p:sp>
    </p:spTree>
    <p:extLst>
      <p:ext uri="{BB962C8B-B14F-4D97-AF65-F5344CB8AC3E}">
        <p14:creationId xmlns:p14="http://schemas.microsoft.com/office/powerpoint/2010/main" val="871051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traight Connector 5">
            <a:extLst>
              <a:ext uri="{FF2B5EF4-FFF2-40B4-BE49-F238E27FC236}">
                <a16:creationId xmlns:a16="http://schemas.microsoft.com/office/drawing/2014/main" id="{F23ACD5B-2E6A-402D-BBEE-D1F7D9C09B2B}"/>
              </a:ext>
            </a:extLst>
          </p:cNvPr>
          <p:cNvSpPr/>
          <p:nvPr/>
        </p:nvSpPr>
        <p:spPr bwMode="auto">
          <a:xfrm rot="16200000">
            <a:off x="3810638" y="3088263"/>
            <a:ext cx="1656441" cy="15279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687"/>
                </a:moveTo>
                <a:lnTo>
                  <a:pt x="1162809" y="8687"/>
                </a:lnTo>
              </a:path>
            </a:pathLst>
          </a:custGeom>
          <a:noFill/>
          <a:ln w="12700" cmpd="sng">
            <a:solidFill>
              <a:srgbClr val="747678"/>
            </a:solidFill>
            <a:prstDash val="sys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Straight Connector 13">
            <a:extLst>
              <a:ext uri="{FF2B5EF4-FFF2-40B4-BE49-F238E27FC236}">
                <a16:creationId xmlns:a16="http://schemas.microsoft.com/office/drawing/2014/main" id="{E5C7B7C1-B419-46A7-A5BF-A3D4C04367CC}"/>
              </a:ext>
            </a:extLst>
          </p:cNvPr>
          <p:cNvSpPr/>
          <p:nvPr/>
        </p:nvSpPr>
        <p:spPr bwMode="auto">
          <a:xfrm rot="19118574">
            <a:off x="4861927" y="3699622"/>
            <a:ext cx="1656440" cy="18917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687"/>
                </a:moveTo>
                <a:lnTo>
                  <a:pt x="1162743" y="8687"/>
                </a:lnTo>
              </a:path>
            </a:pathLst>
          </a:custGeom>
          <a:noFill/>
          <a:ln w="12700" cmpd="sng">
            <a:solidFill>
              <a:srgbClr val="747678"/>
            </a:solidFill>
            <a:prstDash val="sys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Straight Connector 21">
            <a:extLst>
              <a:ext uri="{FF2B5EF4-FFF2-40B4-BE49-F238E27FC236}">
                <a16:creationId xmlns:a16="http://schemas.microsoft.com/office/drawing/2014/main" id="{F92208AC-D67F-4E8A-A496-E373C6956F83}"/>
              </a:ext>
            </a:extLst>
          </p:cNvPr>
          <p:cNvSpPr/>
          <p:nvPr/>
        </p:nvSpPr>
        <p:spPr bwMode="auto">
          <a:xfrm rot="1722684">
            <a:off x="4959821" y="4982699"/>
            <a:ext cx="1577086" cy="21494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687"/>
                </a:moveTo>
                <a:lnTo>
                  <a:pt x="1162743" y="8687"/>
                </a:lnTo>
              </a:path>
            </a:pathLst>
          </a:custGeom>
          <a:noFill/>
          <a:ln w="12700" cmpd="sng">
            <a:solidFill>
              <a:srgbClr val="747678"/>
            </a:solidFill>
            <a:prstDash val="sys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Straight Connector 35">
            <a:extLst>
              <a:ext uri="{FF2B5EF4-FFF2-40B4-BE49-F238E27FC236}">
                <a16:creationId xmlns:a16="http://schemas.microsoft.com/office/drawing/2014/main" id="{A7C6A19D-EE1B-41DD-B936-2BB10D810E57}"/>
              </a:ext>
            </a:extLst>
          </p:cNvPr>
          <p:cNvSpPr/>
          <p:nvPr/>
        </p:nvSpPr>
        <p:spPr bwMode="auto">
          <a:xfrm rot="5400000" flipV="1">
            <a:off x="4451923" y="4869916"/>
            <a:ext cx="1229919" cy="9897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687"/>
                </a:moveTo>
                <a:lnTo>
                  <a:pt x="1170275" y="8687"/>
                </a:lnTo>
              </a:path>
            </a:pathLst>
          </a:custGeom>
          <a:noFill/>
          <a:ln w="12700" cmpd="sng">
            <a:solidFill>
              <a:srgbClr val="747678"/>
            </a:solidFill>
            <a:prstDash val="sys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Straight Connector 43">
            <a:extLst>
              <a:ext uri="{FF2B5EF4-FFF2-40B4-BE49-F238E27FC236}">
                <a16:creationId xmlns:a16="http://schemas.microsoft.com/office/drawing/2014/main" id="{C0BC062E-6A08-4D56-9A47-4A875A60D5B6}"/>
              </a:ext>
            </a:extLst>
          </p:cNvPr>
          <p:cNvSpPr/>
          <p:nvPr/>
        </p:nvSpPr>
        <p:spPr bwMode="auto">
          <a:xfrm rot="8796813">
            <a:off x="2949300" y="4736325"/>
            <a:ext cx="1343329" cy="3442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687"/>
                </a:moveTo>
                <a:lnTo>
                  <a:pt x="1179536" y="8687"/>
                </a:lnTo>
              </a:path>
            </a:pathLst>
          </a:custGeom>
          <a:noFill/>
          <a:ln w="12700" cmpd="sng">
            <a:solidFill>
              <a:srgbClr val="747678"/>
            </a:solidFill>
            <a:prstDash val="sys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Straight Connector 51">
            <a:extLst>
              <a:ext uri="{FF2B5EF4-FFF2-40B4-BE49-F238E27FC236}">
                <a16:creationId xmlns:a16="http://schemas.microsoft.com/office/drawing/2014/main" id="{B9F8E1DF-D84B-441E-8AC2-07525695468D}"/>
              </a:ext>
            </a:extLst>
          </p:cNvPr>
          <p:cNvSpPr/>
          <p:nvPr/>
        </p:nvSpPr>
        <p:spPr bwMode="auto">
          <a:xfrm rot="12930591" flipV="1">
            <a:off x="2647425" y="3738895"/>
            <a:ext cx="1674519" cy="838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8687"/>
                </a:moveTo>
                <a:lnTo>
                  <a:pt x="1176235" y="8687"/>
                </a:lnTo>
              </a:path>
            </a:pathLst>
          </a:custGeom>
          <a:noFill/>
          <a:ln w="12700" cmpd="sng">
            <a:solidFill>
              <a:srgbClr val="747678"/>
            </a:solidFill>
            <a:prstDash val="sys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873505-2635-4BDC-80AC-1591C5616446}"/>
              </a:ext>
            </a:extLst>
          </p:cNvPr>
          <p:cNvSpPr/>
          <p:nvPr/>
        </p:nvSpPr>
        <p:spPr bwMode="auto">
          <a:xfrm rot="1014946">
            <a:off x="3827683" y="3702425"/>
            <a:ext cx="1482353" cy="1482353"/>
          </a:xfrm>
          <a:prstGeom prst="ellipse">
            <a:avLst/>
          </a:prstGeom>
          <a:solidFill>
            <a:srgbClr val="00277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 dirty="0">
              <a:solidFill>
                <a:srgbClr val="002776"/>
              </a:solidFill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02221A2-0A72-4167-8E8D-37E5FAA0512E}"/>
              </a:ext>
            </a:extLst>
          </p:cNvPr>
          <p:cNvSpPr txBox="1">
            <a:spLocks/>
          </p:cNvSpPr>
          <p:nvPr/>
        </p:nvSpPr>
        <p:spPr bwMode="auto">
          <a:xfrm>
            <a:off x="395411" y="1578376"/>
            <a:ext cx="8353177" cy="4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 cap="all" baseline="0">
                <a:solidFill>
                  <a:schemeClr val="tx2"/>
                </a:solidFill>
                <a:latin typeface="+mj-lt"/>
                <a:ea typeface="ＭＳ Ｐゴシック" pitchFamily="123" charset="-128"/>
                <a:cs typeface="ＭＳ Ｐゴシック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lvl="0"/>
            <a:r>
              <a:rPr lang="pl-PL" sz="2800" kern="0" dirty="0">
                <a:solidFill>
                  <a:srgbClr val="002776"/>
                </a:solidFill>
                <a:latin typeface="Arial"/>
              </a:rPr>
              <a:t>JAK ODNALEŹĆ SIĘ JAKO PRACODAWCA</a:t>
            </a:r>
          </a:p>
          <a:p>
            <a:pPr lvl="0"/>
            <a:r>
              <a:rPr lang="pl-PL" sz="2800" kern="0" dirty="0">
                <a:solidFill>
                  <a:srgbClr val="009FDA"/>
                </a:solidFill>
                <a:latin typeface="Arial"/>
              </a:rPr>
              <a:t>W NOWEJ RZECZYWISTOŚCI?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15E3FE-52CE-4A77-AF79-DCF5D505FFAE}"/>
              </a:ext>
            </a:extLst>
          </p:cNvPr>
          <p:cNvGrpSpPr/>
          <p:nvPr/>
        </p:nvGrpSpPr>
        <p:grpSpPr>
          <a:xfrm>
            <a:off x="2532969" y="2228706"/>
            <a:ext cx="4045658" cy="4332840"/>
            <a:chOff x="2331485" y="1889367"/>
            <a:chExt cx="4433217" cy="474791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A1F209-9DFF-4DB4-8A81-53DBCF0AFA88}"/>
                </a:ext>
              </a:extLst>
            </p:cNvPr>
            <p:cNvGrpSpPr/>
            <p:nvPr/>
          </p:nvGrpSpPr>
          <p:grpSpPr>
            <a:xfrm>
              <a:off x="3914011" y="1889367"/>
              <a:ext cx="1234627" cy="1234627"/>
              <a:chOff x="4966261" y="2422566"/>
              <a:chExt cx="1590368" cy="1590368"/>
            </a:xfrm>
            <a:solidFill>
              <a:srgbClr val="FFFFFF"/>
            </a:solidFill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9FAD8B6-45D6-4343-9DA3-3140C966B43F}"/>
                  </a:ext>
                </a:extLst>
              </p:cNvPr>
              <p:cNvSpPr/>
              <p:nvPr/>
            </p:nvSpPr>
            <p:spPr>
              <a:xfrm>
                <a:off x="4966261" y="2422566"/>
                <a:ext cx="1590368" cy="1590368"/>
              </a:xfrm>
              <a:prstGeom prst="ellipse">
                <a:avLst/>
              </a:prstGeom>
              <a:grpFill/>
              <a:ln w="28575" cmpd="sng">
                <a:solidFill>
                  <a:srgbClr val="009FDA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A0EE792-2C99-48B8-BF8E-06AB0F3CABED}"/>
                  </a:ext>
                </a:extLst>
              </p:cNvPr>
              <p:cNvSpPr/>
              <p:nvPr/>
            </p:nvSpPr>
            <p:spPr>
              <a:xfrm>
                <a:off x="5009488" y="2469226"/>
                <a:ext cx="1501379" cy="1501379"/>
              </a:xfrm>
              <a:prstGeom prst="ellipse">
                <a:avLst/>
              </a:prstGeom>
              <a:grpFill/>
              <a:ln w="12700" cmpd="sng">
                <a:solidFill>
                  <a:srgbClr val="009FDA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5DE94E2-8F03-4AB3-9C20-406C9AB4FD03}"/>
                </a:ext>
              </a:extLst>
            </p:cNvPr>
            <p:cNvGrpSpPr/>
            <p:nvPr/>
          </p:nvGrpSpPr>
          <p:grpSpPr>
            <a:xfrm>
              <a:off x="2376623" y="4575997"/>
              <a:ext cx="1234627" cy="1234626"/>
              <a:chOff x="4966260" y="2422569"/>
              <a:chExt cx="1590368" cy="1590368"/>
            </a:xfrm>
            <a:solidFill>
              <a:srgbClr val="FFFFFF"/>
            </a:solidFill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F03F2E3-2B17-49D6-BCAC-5685F8AA003E}"/>
                  </a:ext>
                </a:extLst>
              </p:cNvPr>
              <p:cNvSpPr/>
              <p:nvPr/>
            </p:nvSpPr>
            <p:spPr>
              <a:xfrm>
                <a:off x="4966260" y="2422569"/>
                <a:ext cx="1590368" cy="1590368"/>
              </a:xfrm>
              <a:prstGeom prst="ellipse">
                <a:avLst/>
              </a:prstGeom>
              <a:grpFill/>
              <a:ln w="28575" cmpd="sng">
                <a:solidFill>
                  <a:srgbClr val="009FDA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D93F11E-C2C4-4F2D-9881-36518AEEBE7D}"/>
                  </a:ext>
                </a:extLst>
              </p:cNvPr>
              <p:cNvSpPr/>
              <p:nvPr/>
            </p:nvSpPr>
            <p:spPr>
              <a:xfrm>
                <a:off x="5009489" y="2469222"/>
                <a:ext cx="1501380" cy="1501379"/>
              </a:xfrm>
              <a:prstGeom prst="ellipse">
                <a:avLst/>
              </a:prstGeom>
              <a:grpFill/>
              <a:ln w="12700" cmpd="sng">
                <a:solidFill>
                  <a:srgbClr val="009FDA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3CA30A2-F13C-4759-87AD-D8F31BA35ED0}"/>
                </a:ext>
              </a:extLst>
            </p:cNvPr>
            <p:cNvGrpSpPr/>
            <p:nvPr/>
          </p:nvGrpSpPr>
          <p:grpSpPr>
            <a:xfrm>
              <a:off x="2331485" y="2735777"/>
              <a:ext cx="1234627" cy="1234627"/>
              <a:chOff x="4966261" y="2422571"/>
              <a:chExt cx="1590368" cy="1590368"/>
            </a:xfrm>
            <a:solidFill>
              <a:srgbClr val="FFFFFF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1D729E8-144B-4F86-9E3A-1C0B12E9F213}"/>
                  </a:ext>
                </a:extLst>
              </p:cNvPr>
              <p:cNvSpPr/>
              <p:nvPr/>
            </p:nvSpPr>
            <p:spPr>
              <a:xfrm>
                <a:off x="4966261" y="2422571"/>
                <a:ext cx="1590368" cy="1590368"/>
              </a:xfrm>
              <a:prstGeom prst="ellipse">
                <a:avLst/>
              </a:prstGeom>
              <a:grpFill/>
              <a:ln w="28575" cmpd="sng">
                <a:solidFill>
                  <a:srgbClr val="009FDA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3A94D04-57D0-4E21-9B95-72635338E57B}"/>
                  </a:ext>
                </a:extLst>
              </p:cNvPr>
              <p:cNvSpPr/>
              <p:nvPr/>
            </p:nvSpPr>
            <p:spPr>
              <a:xfrm>
                <a:off x="5009488" y="2469224"/>
                <a:ext cx="1501380" cy="1501379"/>
              </a:xfrm>
              <a:prstGeom prst="ellipse">
                <a:avLst/>
              </a:prstGeom>
              <a:grpFill/>
              <a:ln w="12700" cmpd="sng">
                <a:solidFill>
                  <a:srgbClr val="009FDA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358C51-5434-41E8-A530-6AC8A8CB7B1A}"/>
                </a:ext>
              </a:extLst>
            </p:cNvPr>
            <p:cNvGrpSpPr/>
            <p:nvPr/>
          </p:nvGrpSpPr>
          <p:grpSpPr>
            <a:xfrm>
              <a:off x="5530075" y="2685775"/>
              <a:ext cx="1234627" cy="1234627"/>
              <a:chOff x="5180393" y="2418621"/>
              <a:chExt cx="1590368" cy="1590368"/>
            </a:xfrm>
            <a:solidFill>
              <a:srgbClr val="FFFFFF"/>
            </a:solidFill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BBF889F-419F-4FC9-BAF3-4E1F767698F1}"/>
                  </a:ext>
                </a:extLst>
              </p:cNvPr>
              <p:cNvSpPr/>
              <p:nvPr/>
            </p:nvSpPr>
            <p:spPr>
              <a:xfrm>
                <a:off x="5180393" y="2418621"/>
                <a:ext cx="1590368" cy="1590368"/>
              </a:xfrm>
              <a:prstGeom prst="ellipse">
                <a:avLst/>
              </a:prstGeom>
              <a:grpFill/>
              <a:ln w="28575" cmpd="sng">
                <a:solidFill>
                  <a:srgbClr val="009FDA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51AD1CA-54C7-4003-852A-3E1C8FE2692F}"/>
                  </a:ext>
                </a:extLst>
              </p:cNvPr>
              <p:cNvSpPr/>
              <p:nvPr/>
            </p:nvSpPr>
            <p:spPr>
              <a:xfrm>
                <a:off x="5223620" y="2465275"/>
                <a:ext cx="1501379" cy="1501378"/>
              </a:xfrm>
              <a:prstGeom prst="ellipse">
                <a:avLst/>
              </a:prstGeom>
              <a:grpFill/>
              <a:ln w="12700" cmpd="sng">
                <a:solidFill>
                  <a:srgbClr val="009FDA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E742C6E-C949-4F9C-B92C-60E28F0E6C62}"/>
                </a:ext>
              </a:extLst>
            </p:cNvPr>
            <p:cNvGrpSpPr/>
            <p:nvPr/>
          </p:nvGrpSpPr>
          <p:grpSpPr>
            <a:xfrm>
              <a:off x="3951392" y="5402652"/>
              <a:ext cx="1234627" cy="1234627"/>
              <a:chOff x="4737200" y="2426170"/>
              <a:chExt cx="1590368" cy="1590368"/>
            </a:xfrm>
            <a:solidFill>
              <a:srgbClr val="FFFFFF"/>
            </a:solidFill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5E8F24-3F3B-47E8-A908-F8CC09721026}"/>
                  </a:ext>
                </a:extLst>
              </p:cNvPr>
              <p:cNvSpPr/>
              <p:nvPr/>
            </p:nvSpPr>
            <p:spPr>
              <a:xfrm>
                <a:off x="4737200" y="2426170"/>
                <a:ext cx="1590368" cy="1590368"/>
              </a:xfrm>
              <a:prstGeom prst="ellipse">
                <a:avLst/>
              </a:prstGeom>
              <a:grpFill/>
              <a:ln w="28575" cmpd="sng">
                <a:solidFill>
                  <a:srgbClr val="009FDA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57E5AC8-A88A-4224-87AC-2FEC314752FB}"/>
                  </a:ext>
                </a:extLst>
              </p:cNvPr>
              <p:cNvSpPr/>
              <p:nvPr/>
            </p:nvSpPr>
            <p:spPr>
              <a:xfrm>
                <a:off x="4780430" y="2472827"/>
                <a:ext cx="1501381" cy="1501381"/>
              </a:xfrm>
              <a:prstGeom prst="ellipse">
                <a:avLst/>
              </a:prstGeom>
              <a:grpFill/>
              <a:ln w="12700" cmpd="sng">
                <a:solidFill>
                  <a:srgbClr val="009FDA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2599AF3-2333-46F4-A9F7-E05239A8B483}"/>
                </a:ext>
              </a:extLst>
            </p:cNvPr>
            <p:cNvGrpSpPr/>
            <p:nvPr/>
          </p:nvGrpSpPr>
          <p:grpSpPr>
            <a:xfrm>
              <a:off x="5527791" y="4467074"/>
              <a:ext cx="1234627" cy="1234627"/>
              <a:chOff x="4938536" y="2643966"/>
              <a:chExt cx="1590368" cy="1590368"/>
            </a:xfrm>
            <a:solidFill>
              <a:srgbClr val="FFFFFF"/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4A8F118-89E0-400B-997D-7B50711F50BD}"/>
                  </a:ext>
                </a:extLst>
              </p:cNvPr>
              <p:cNvSpPr/>
              <p:nvPr/>
            </p:nvSpPr>
            <p:spPr>
              <a:xfrm>
                <a:off x="4938536" y="2643966"/>
                <a:ext cx="1590368" cy="1590368"/>
              </a:xfrm>
              <a:prstGeom prst="ellipse">
                <a:avLst/>
              </a:prstGeom>
              <a:grpFill/>
              <a:ln w="28575" cmpd="sng">
                <a:solidFill>
                  <a:srgbClr val="009FDA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F8A41845-5D34-4452-97FC-513DAA59D18B}"/>
                  </a:ext>
                </a:extLst>
              </p:cNvPr>
              <p:cNvSpPr/>
              <p:nvPr/>
            </p:nvSpPr>
            <p:spPr>
              <a:xfrm>
                <a:off x="4981765" y="2690621"/>
                <a:ext cx="1501378" cy="1501380"/>
              </a:xfrm>
              <a:prstGeom prst="ellipse">
                <a:avLst/>
              </a:prstGeom>
              <a:grpFill/>
              <a:ln w="12700" cmpd="sng">
                <a:solidFill>
                  <a:srgbClr val="009FDA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31" name="Graphic 30" descr="Bullseye">
            <a:extLst>
              <a:ext uri="{FF2B5EF4-FFF2-40B4-BE49-F238E27FC236}">
                <a16:creationId xmlns:a16="http://schemas.microsoft.com/office/drawing/2014/main" id="{97CE99FD-C33E-4A50-ADB6-D591D44DB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9598" y="2370178"/>
            <a:ext cx="818522" cy="818522"/>
          </a:xfrm>
          <a:prstGeom prst="rect">
            <a:avLst/>
          </a:prstGeom>
        </p:spPr>
      </p:pic>
      <p:pic>
        <p:nvPicPr>
          <p:cNvPr id="32" name="Graphic 31" descr="Hierarchy">
            <a:extLst>
              <a:ext uri="{FF2B5EF4-FFF2-40B4-BE49-F238E27FC236}">
                <a16:creationId xmlns:a16="http://schemas.microsoft.com/office/drawing/2014/main" id="{91DAD75B-A720-470F-9AAD-E73E8E98DB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9856" y="4774353"/>
            <a:ext cx="910208" cy="910208"/>
          </a:xfrm>
          <a:prstGeom prst="rect">
            <a:avLst/>
          </a:prstGeom>
        </p:spPr>
      </p:pic>
      <p:pic>
        <p:nvPicPr>
          <p:cNvPr id="33" name="Graphic 32" descr="Heart">
            <a:extLst>
              <a:ext uri="{FF2B5EF4-FFF2-40B4-BE49-F238E27FC236}">
                <a16:creationId xmlns:a16="http://schemas.microsoft.com/office/drawing/2014/main" id="{489AF134-1E76-4FF3-A8A5-22AE193297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7422" y="3055319"/>
            <a:ext cx="960168" cy="960168"/>
          </a:xfrm>
          <a:prstGeom prst="rect">
            <a:avLst/>
          </a:prstGeom>
        </p:spPr>
      </p:pic>
      <p:pic>
        <p:nvPicPr>
          <p:cNvPr id="34" name="Graphic 33" descr="Plant">
            <a:extLst>
              <a:ext uri="{FF2B5EF4-FFF2-40B4-BE49-F238E27FC236}">
                <a16:creationId xmlns:a16="http://schemas.microsoft.com/office/drawing/2014/main" id="{6778CF04-C199-454D-8137-348AECFD66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99877" y="5531804"/>
            <a:ext cx="914400" cy="914400"/>
          </a:xfrm>
          <a:prstGeom prst="rect">
            <a:avLst/>
          </a:prstGeom>
        </p:spPr>
      </p:pic>
      <p:pic>
        <p:nvPicPr>
          <p:cNvPr id="35" name="Graphic 34" descr="Head with gears">
            <a:extLst>
              <a:ext uri="{FF2B5EF4-FFF2-40B4-BE49-F238E27FC236}">
                <a16:creationId xmlns:a16="http://schemas.microsoft.com/office/drawing/2014/main" id="{DCEF17CF-2F7C-41EE-8ABA-B5A8BB5794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76492" y="4706105"/>
            <a:ext cx="914400" cy="914400"/>
          </a:xfrm>
          <a:prstGeom prst="rect">
            <a:avLst/>
          </a:prstGeom>
        </p:spPr>
      </p:pic>
      <p:pic>
        <p:nvPicPr>
          <p:cNvPr id="36" name="Graphic 35" descr="Cloud Computing">
            <a:extLst>
              <a:ext uri="{FF2B5EF4-FFF2-40B4-BE49-F238E27FC236}">
                <a16:creationId xmlns:a16="http://schemas.microsoft.com/office/drawing/2014/main" id="{90DC5D36-2CF2-4ACC-806C-EF4692AC3F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7635" y="3192887"/>
            <a:ext cx="779512" cy="77951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290A904-83E4-4B4D-B80B-91085ADFAEC8}"/>
              </a:ext>
            </a:extLst>
          </p:cNvPr>
          <p:cNvSpPr txBox="1"/>
          <p:nvPr/>
        </p:nvSpPr>
        <p:spPr>
          <a:xfrm>
            <a:off x="3610064" y="4259942"/>
            <a:ext cx="192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INDYWIDUALNE</a:t>
            </a:r>
          </a:p>
          <a:p>
            <a:pPr algn="ctr"/>
            <a:r>
              <a:rPr lang="pl-PL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PODEJŚCIE</a:t>
            </a:r>
          </a:p>
        </p:txBody>
      </p:sp>
    </p:spTree>
    <p:extLst>
      <p:ext uri="{BB962C8B-B14F-4D97-AF65-F5344CB8AC3E}">
        <p14:creationId xmlns:p14="http://schemas.microsoft.com/office/powerpoint/2010/main" val="334515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76528556-666F-4BC2-92A1-18162640A2DC}"/>
              </a:ext>
            </a:extLst>
          </p:cNvPr>
          <p:cNvSpPr txBox="1">
            <a:spLocks/>
          </p:cNvSpPr>
          <p:nvPr/>
        </p:nvSpPr>
        <p:spPr bwMode="auto">
          <a:xfrm>
            <a:off x="395287" y="1700808"/>
            <a:ext cx="5328841" cy="4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 cap="all" baseline="0">
                <a:solidFill>
                  <a:schemeClr val="tx2"/>
                </a:solidFill>
                <a:latin typeface="+mj-lt"/>
                <a:ea typeface="ＭＳ Ｐゴシック" pitchFamily="123" charset="-128"/>
                <a:cs typeface="ＭＳ Ｐゴシック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lvl="0"/>
            <a:br>
              <a:rPr kumimoji="0" lang="pl-PL" sz="3200" b="1" i="0" u="none" strike="noStrike" kern="0" cap="all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ＭＳ Ｐゴシック" pitchFamily="123" charset="-128"/>
              </a:rPr>
            </a:br>
            <a:r>
              <a:rPr lang="pl-PL" sz="2800" kern="0" dirty="0">
                <a:solidFill>
                  <a:srgbClr val="002776"/>
                </a:solidFill>
                <a:latin typeface="Arial"/>
              </a:rPr>
              <a:t>DZIĘKUJĘ ZA UWAGĘ</a:t>
            </a:r>
          </a:p>
          <a:p>
            <a:pPr lvl="0"/>
            <a:r>
              <a:rPr kumimoji="0" lang="pl-PL" sz="2800" b="1" i="0" u="none" strike="noStrike" kern="0" cap="all" spc="0" normalizeH="0" baseline="0" noProof="0" dirty="0">
                <a:ln>
                  <a:noFill/>
                </a:ln>
                <a:solidFill>
                  <a:srgbClr val="009FDA"/>
                </a:solidFill>
                <a:effectLst/>
                <a:uLnTx/>
                <a:uFillTx/>
                <a:latin typeface="Arial"/>
                <a:ea typeface="ＭＳ Ｐゴシック" pitchFamily="123" charset="-128"/>
              </a:rPr>
              <a:t>ZAPRASZAM DO KONTAKTU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05EBD4-EDC5-41C2-A7BF-55CA73A613C2}"/>
              </a:ext>
            </a:extLst>
          </p:cNvPr>
          <p:cNvGrpSpPr/>
          <p:nvPr/>
        </p:nvGrpSpPr>
        <p:grpSpPr>
          <a:xfrm>
            <a:off x="2555776" y="4140815"/>
            <a:ext cx="5706612" cy="1446550"/>
            <a:chOff x="2610076" y="3653895"/>
            <a:chExt cx="5706612" cy="1446550"/>
          </a:xfrm>
        </p:grpSpPr>
        <p:sp>
          <p:nvSpPr>
            <p:cNvPr id="15" name="pole tekstowe 7">
              <a:extLst>
                <a:ext uri="{FF2B5EF4-FFF2-40B4-BE49-F238E27FC236}">
                  <a16:creationId xmlns:a16="http://schemas.microsoft.com/office/drawing/2014/main" id="{E4DF22EA-3E30-46C1-906A-946AA00A34E3}"/>
                </a:ext>
              </a:extLst>
            </p:cNvPr>
            <p:cNvSpPr txBox="1"/>
            <p:nvPr/>
          </p:nvSpPr>
          <p:spPr>
            <a:xfrm>
              <a:off x="2610076" y="3653895"/>
              <a:ext cx="57066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pl-PL" sz="2400" b="1" dirty="0">
                  <a:solidFill>
                    <a:srgbClr val="002776"/>
                  </a:solidFill>
                  <a:latin typeface="Arial"/>
                </a:rPr>
                <a:t>JUSTYNA CHMIELEWSKA</a:t>
              </a:r>
            </a:p>
            <a:p>
              <a:pPr defTabSz="457200"/>
              <a:r>
                <a:rPr lang="pl-PL" sz="1600" dirty="0">
                  <a:solidFill>
                    <a:srgbClr val="000000"/>
                  </a:solidFill>
                  <a:latin typeface="Arial"/>
                </a:rPr>
                <a:t>EXECUTIVE MANAGER</a:t>
              </a:r>
            </a:p>
            <a:p>
              <a:pPr defTabSz="457200"/>
              <a:r>
                <a:rPr lang="pl-PL" sz="1600" dirty="0">
                  <a:solidFill>
                    <a:srgbClr val="000000"/>
                  </a:solidFill>
                  <a:latin typeface="Arial"/>
                </a:rPr>
                <a:t>HAYS POLAND</a:t>
              </a:r>
            </a:p>
            <a:p>
              <a:pPr defTabSz="457200"/>
              <a:r>
                <a:rPr lang="pl-PL" sz="1600" b="1" dirty="0">
                  <a:solidFill>
                    <a:srgbClr val="000000"/>
                  </a:solidFill>
                  <a:latin typeface="Arial"/>
                </a:rPr>
                <a:t>      chmielewska@hays.pl</a:t>
              </a:r>
            </a:p>
            <a:p>
              <a:pPr defTabSz="457200"/>
              <a:r>
                <a:rPr lang="pl-PL" sz="1600" dirty="0">
                  <a:solidFill>
                    <a:srgbClr val="009FDA"/>
                  </a:solidFill>
                  <a:latin typeface="Arial"/>
                </a:rPr>
                <a:t>      </a:t>
              </a:r>
              <a:r>
                <a:rPr lang="pl-PL" sz="1600" b="1" dirty="0">
                  <a:solidFill>
                    <a:srgbClr val="000000"/>
                  </a:solidFill>
                  <a:latin typeface="Arial"/>
                </a:rPr>
                <a:t>+48 661 522 858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8BD01F43-8F96-4F36-BE1E-E444D5CCD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99792" y="4581128"/>
              <a:ext cx="247467" cy="185600"/>
            </a:xfrm>
            <a:prstGeom prst="rect">
              <a:avLst/>
            </a:prstGeom>
          </p:spPr>
        </p:pic>
        <p:pic>
          <p:nvPicPr>
            <p:cNvPr id="18" name="Graphic 17" descr="Receiver">
              <a:extLst>
                <a:ext uri="{FF2B5EF4-FFF2-40B4-BE49-F238E27FC236}">
                  <a16:creationId xmlns:a16="http://schemas.microsoft.com/office/drawing/2014/main" id="{FCD1BA0E-C85C-4DC0-93E3-A0BE7A639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99792" y="4804295"/>
              <a:ext cx="253494" cy="25349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DD22F0D-0D31-48E6-9DDB-763F73219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134" y="3202024"/>
            <a:ext cx="2080426" cy="23502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A4B017-5DAA-4626-A6BA-31FA7DE2038C}"/>
              </a:ext>
            </a:extLst>
          </p:cNvPr>
          <p:cNvSpPr txBox="1"/>
          <p:nvPr/>
        </p:nvSpPr>
        <p:spPr>
          <a:xfrm>
            <a:off x="251520" y="6252764"/>
            <a:ext cx="751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hays.pl</a:t>
            </a:r>
          </a:p>
        </p:txBody>
      </p:sp>
    </p:spTree>
    <p:extLst>
      <p:ext uri="{BB962C8B-B14F-4D97-AF65-F5344CB8AC3E}">
        <p14:creationId xmlns:p14="http://schemas.microsoft.com/office/powerpoint/2010/main" val="1286578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1ED254B-45DA-4C62-8ACD-F47CC1FFCB87}"/>
              </a:ext>
            </a:extLst>
          </p:cNvPr>
          <p:cNvSpPr txBox="1">
            <a:spLocks/>
          </p:cNvSpPr>
          <p:nvPr/>
        </p:nvSpPr>
        <p:spPr>
          <a:xfrm>
            <a:off x="395287" y="1196752"/>
            <a:ext cx="8353425" cy="4314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dirty="0">
                <a:solidFill>
                  <a:srgbClr val="002776"/>
                </a:solidFill>
              </a:rPr>
            </a:br>
            <a:br>
              <a:rPr lang="pl-PL" dirty="0">
                <a:solidFill>
                  <a:srgbClr val="002776"/>
                </a:solidFill>
              </a:rPr>
            </a:br>
            <a:endParaRPr lang="pl-P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07530-8AFE-46AF-9CEA-CF6049FA7DA3}"/>
              </a:ext>
            </a:extLst>
          </p:cNvPr>
          <p:cNvSpPr txBox="1">
            <a:spLocks/>
          </p:cNvSpPr>
          <p:nvPr/>
        </p:nvSpPr>
        <p:spPr>
          <a:xfrm>
            <a:off x="395287" y="895512"/>
            <a:ext cx="8353425" cy="4314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>
              <a:solidFill>
                <a:srgbClr val="002776"/>
              </a:solidFill>
            </a:endParaRPr>
          </a:p>
          <a:p>
            <a:endParaRPr lang="pl-PL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152EAA0-36A6-406E-B364-317065899255}"/>
              </a:ext>
            </a:extLst>
          </p:cNvPr>
          <p:cNvSpPr txBox="1">
            <a:spLocks/>
          </p:cNvSpPr>
          <p:nvPr/>
        </p:nvSpPr>
        <p:spPr>
          <a:xfrm>
            <a:off x="547687" y="1047912"/>
            <a:ext cx="8353425" cy="43143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dirty="0">
                <a:solidFill>
                  <a:srgbClr val="002776"/>
                </a:solidFill>
              </a:rPr>
            </a:br>
            <a:br>
              <a:rPr lang="pl-PL" dirty="0">
                <a:solidFill>
                  <a:srgbClr val="002776"/>
                </a:solidFill>
              </a:rPr>
            </a:br>
            <a:endParaRPr lang="pl-PL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E28207A-1EDC-40E2-AD40-47FB6E769B76}"/>
              </a:ext>
            </a:extLst>
          </p:cNvPr>
          <p:cNvSpPr txBox="1">
            <a:spLocks/>
          </p:cNvSpPr>
          <p:nvPr/>
        </p:nvSpPr>
        <p:spPr bwMode="auto">
          <a:xfrm>
            <a:off x="395287" y="1689130"/>
            <a:ext cx="4355477" cy="43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 cap="all" baseline="0">
                <a:solidFill>
                  <a:schemeClr val="tx2"/>
                </a:solidFill>
                <a:latin typeface="+mj-lt"/>
                <a:ea typeface="ＭＳ Ｐゴシック" pitchFamily="123" charset="-128"/>
                <a:cs typeface="ＭＳ Ｐゴシック" charset="0"/>
              </a:defRPr>
            </a:lvl1pPr>
            <a:lvl2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2pPr>
            <a:lvl3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3pPr>
            <a:lvl4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4pPr>
            <a:lvl5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2"/>
                </a:solidFill>
                <a:latin typeface="Arial" pitchFamily="-111" charset="0"/>
                <a:ea typeface="ＭＳ Ｐゴシック" pitchFamily="123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6pPr>
            <a:lvl7pPr marL="9144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7pPr>
            <a:lvl8pPr marL="13716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8pPr>
            <a:lvl9pPr marL="18288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lvl="0"/>
            <a:br>
              <a:rPr kumimoji="0" lang="pl-PL" sz="3200" b="1" i="0" u="none" strike="noStrike" kern="0" cap="all" spc="0" normalizeH="0" baseline="0" noProof="0" dirty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Arial"/>
                <a:ea typeface="ＭＳ Ｐゴシック" pitchFamily="123" charset="-128"/>
              </a:rPr>
            </a:br>
            <a:r>
              <a:rPr lang="pl-PL" sz="2800" kern="0" dirty="0">
                <a:solidFill>
                  <a:srgbClr val="002776"/>
                </a:solidFill>
                <a:latin typeface="Arial"/>
              </a:rPr>
              <a:t>PRACA ZDALNA </a:t>
            </a:r>
            <a:r>
              <a:rPr kumimoji="0" lang="pl-PL" sz="2800" b="1" i="0" u="none" strike="noStrike" kern="0" cap="all" spc="0" normalizeH="0" baseline="0" noProof="0" dirty="0">
                <a:ln>
                  <a:noFill/>
                </a:ln>
                <a:solidFill>
                  <a:srgbClr val="009FDA"/>
                </a:solidFill>
                <a:effectLst/>
                <a:uLnTx/>
                <a:uFillTx/>
                <a:latin typeface="Arial"/>
                <a:ea typeface="ＭＳ Ｐゴシック" pitchFamily="123" charset="-128"/>
              </a:rPr>
              <a:t>kluczowe wyzwania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ED6747-EDDE-439E-A9F5-CF7CDC4D56CA}"/>
              </a:ext>
            </a:extLst>
          </p:cNvPr>
          <p:cNvSpPr/>
          <p:nvPr/>
        </p:nvSpPr>
        <p:spPr bwMode="auto">
          <a:xfrm>
            <a:off x="1115616" y="3806858"/>
            <a:ext cx="3267913" cy="1003267"/>
          </a:xfrm>
          <a:prstGeom prst="rect">
            <a:avLst/>
          </a:prstGeom>
          <a:noFill/>
          <a:ln w="19050" cmpd="sng">
            <a:solidFill>
              <a:srgbClr val="7396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SKUTECZNE ZARZĄDZANIE ROZPROSZONYM ZESPOŁEM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53B632-19F6-4062-892E-CC5273DD003A}"/>
              </a:ext>
            </a:extLst>
          </p:cNvPr>
          <p:cNvSpPr/>
          <p:nvPr/>
        </p:nvSpPr>
        <p:spPr bwMode="auto">
          <a:xfrm>
            <a:off x="5533878" y="3810807"/>
            <a:ext cx="3205129" cy="999318"/>
          </a:xfrm>
          <a:prstGeom prst="rect">
            <a:avLst/>
          </a:prstGeom>
          <a:noFill/>
          <a:ln w="19050" cmpd="sng">
            <a:solidFill>
              <a:srgbClr val="D71F8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UTRZYMANIE ZAANGAŻOWANIA PRACOWNIKÓW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EBCBC3-F4A9-4345-80D5-F23E2E3D13DC}"/>
              </a:ext>
            </a:extLst>
          </p:cNvPr>
          <p:cNvSpPr/>
          <p:nvPr/>
        </p:nvSpPr>
        <p:spPr bwMode="auto">
          <a:xfrm>
            <a:off x="5738139" y="2492896"/>
            <a:ext cx="3000867" cy="1001733"/>
          </a:xfrm>
          <a:prstGeom prst="rect">
            <a:avLst/>
          </a:prstGeom>
          <a:noFill/>
          <a:ln w="19050" cmpd="sng">
            <a:solidFill>
              <a:srgbClr val="009FDA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endParaRPr lang="en-US" sz="1400" dirty="0">
              <a:solidFill>
                <a:srgbClr val="00277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65DD0-9B16-47A7-9954-EDF94E9B3650}"/>
              </a:ext>
            </a:extLst>
          </p:cNvPr>
          <p:cNvSpPr/>
          <p:nvPr/>
        </p:nvSpPr>
        <p:spPr bwMode="auto">
          <a:xfrm>
            <a:off x="1115616" y="5115627"/>
            <a:ext cx="3267913" cy="1003267"/>
          </a:xfrm>
          <a:prstGeom prst="rect">
            <a:avLst/>
          </a:prstGeom>
          <a:noFill/>
          <a:ln w="19050" cmpd="sng">
            <a:solidFill>
              <a:srgbClr val="80379B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tabLst>
                <a:tab pos="363538" algn="l"/>
              </a:tabLst>
              <a:defRPr/>
            </a:pPr>
            <a:r>
              <a:rPr lang="pl-PL" sz="1400" dirty="0"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ODPOWIEDNICH KOMPETENCJI I ROZWOJU TALENTÓW W ORGANIZACJI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EE3C41-9DBB-4E2B-B13F-11B3DEB6A1AB}"/>
              </a:ext>
            </a:extLst>
          </p:cNvPr>
          <p:cNvSpPr/>
          <p:nvPr/>
        </p:nvSpPr>
        <p:spPr bwMode="auto">
          <a:xfrm>
            <a:off x="4750764" y="3810807"/>
            <a:ext cx="1014975" cy="988949"/>
          </a:xfrm>
          <a:prstGeom prst="rect">
            <a:avLst/>
          </a:prstGeom>
          <a:solidFill>
            <a:srgbClr val="D71F85"/>
          </a:solidFill>
          <a:ln>
            <a:solidFill>
              <a:srgbClr val="D71F8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25264B-0D04-4B40-BE4B-A457FFDED83A}"/>
              </a:ext>
            </a:extLst>
          </p:cNvPr>
          <p:cNvSpPr/>
          <p:nvPr/>
        </p:nvSpPr>
        <p:spPr bwMode="auto">
          <a:xfrm>
            <a:off x="4750764" y="2492896"/>
            <a:ext cx="1014975" cy="988949"/>
          </a:xfrm>
          <a:prstGeom prst="rect">
            <a:avLst/>
          </a:prstGeom>
          <a:solidFill>
            <a:srgbClr val="009FDA"/>
          </a:solidFill>
          <a:ln>
            <a:solidFill>
              <a:srgbClr val="009FD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CD857D-6A79-407B-B31D-305343466C61}"/>
              </a:ext>
            </a:extLst>
          </p:cNvPr>
          <p:cNvSpPr/>
          <p:nvPr/>
        </p:nvSpPr>
        <p:spPr bwMode="auto">
          <a:xfrm>
            <a:off x="395287" y="5115628"/>
            <a:ext cx="1014975" cy="990876"/>
          </a:xfrm>
          <a:prstGeom prst="rect">
            <a:avLst/>
          </a:prstGeom>
          <a:solidFill>
            <a:srgbClr val="80379B"/>
          </a:solidFill>
          <a:ln>
            <a:solidFill>
              <a:srgbClr val="8037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 sz="36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06D6A329-49CD-43DF-868E-43E522F0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3877" y="2746326"/>
            <a:ext cx="31763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3538">
              <a:spcAft>
                <a:spcPts val="300"/>
              </a:spcAft>
            </a:pPr>
            <a:r>
              <a:rPr lang="pl-PL" sz="1400" dirty="0"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STRATEGII ORAZ JASNYCH CELÓW</a:t>
            </a: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357178CD-5287-4268-96C8-5E5EC15F0C96}"/>
              </a:ext>
            </a:extLst>
          </p:cNvPr>
          <p:cNvGrpSpPr>
            <a:grpSpLocks/>
          </p:cNvGrpSpPr>
          <p:nvPr/>
        </p:nvGrpSpPr>
        <p:grpSpPr bwMode="auto">
          <a:xfrm>
            <a:off x="5059474" y="5349489"/>
            <a:ext cx="474587" cy="510153"/>
            <a:chOff x="903853" y="5702711"/>
            <a:chExt cx="561757" cy="514873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311A48-2B25-47B3-A584-F5A06905F214}"/>
                </a:ext>
              </a:extLst>
            </p:cNvPr>
            <p:cNvSpPr/>
            <p:nvPr/>
          </p:nvSpPr>
          <p:spPr>
            <a:xfrm>
              <a:off x="903976" y="5987872"/>
              <a:ext cx="109664" cy="2291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7725973-73AE-4923-8B3D-0E54FBE7C597}"/>
                </a:ext>
              </a:extLst>
            </p:cNvPr>
            <p:cNvSpPr/>
            <p:nvPr/>
          </p:nvSpPr>
          <p:spPr>
            <a:xfrm>
              <a:off x="1054560" y="5881460"/>
              <a:ext cx="108028" cy="330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559147-6278-4C98-B19C-11D7BF9C1D07}"/>
                </a:ext>
              </a:extLst>
            </p:cNvPr>
            <p:cNvSpPr/>
            <p:nvPr/>
          </p:nvSpPr>
          <p:spPr>
            <a:xfrm>
              <a:off x="1201871" y="5791417"/>
              <a:ext cx="109664" cy="4256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477DF3-4329-413D-8C9D-6B1423E804CE}"/>
                </a:ext>
              </a:extLst>
            </p:cNvPr>
            <p:cNvSpPr/>
            <p:nvPr/>
          </p:nvSpPr>
          <p:spPr>
            <a:xfrm>
              <a:off x="1355729" y="5703012"/>
              <a:ext cx="109664" cy="509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02BB8A-F7B1-4138-A2C3-47F7C5D99366}"/>
              </a:ext>
            </a:extLst>
          </p:cNvPr>
          <p:cNvSpPr/>
          <p:nvPr/>
        </p:nvSpPr>
        <p:spPr bwMode="auto">
          <a:xfrm>
            <a:off x="5533879" y="5115934"/>
            <a:ext cx="3214834" cy="1001733"/>
          </a:xfrm>
          <a:prstGeom prst="rect">
            <a:avLst/>
          </a:prstGeom>
          <a:noFill/>
          <a:ln w="19050" cmpd="sng">
            <a:solidFill>
              <a:srgbClr val="E983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pl-PL" sz="1400" dirty="0">
                <a:solidFill>
                  <a:srgbClr val="747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DBANIE O KOMFORT PSYCHICZNY PRACOWNIKÓW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649F32-3E37-4002-ACEA-1688E66F047E}"/>
              </a:ext>
            </a:extLst>
          </p:cNvPr>
          <p:cNvGrpSpPr/>
          <p:nvPr/>
        </p:nvGrpSpPr>
        <p:grpSpPr>
          <a:xfrm>
            <a:off x="395287" y="2512498"/>
            <a:ext cx="4004077" cy="1001733"/>
            <a:chOff x="395287" y="2512498"/>
            <a:chExt cx="4004077" cy="100173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FCFA7D-3C38-4D3B-84A8-653ECCEE09C5}"/>
                </a:ext>
              </a:extLst>
            </p:cNvPr>
            <p:cNvSpPr/>
            <p:nvPr/>
          </p:nvSpPr>
          <p:spPr bwMode="auto">
            <a:xfrm>
              <a:off x="1115616" y="2512498"/>
              <a:ext cx="3283748" cy="1001733"/>
            </a:xfrm>
            <a:prstGeom prst="rect">
              <a:avLst/>
            </a:prstGeom>
            <a:noFill/>
            <a:ln w="19050" cmpd="sng">
              <a:solidFill>
                <a:srgbClr val="002776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63538" fontAlgn="auto">
                <a:spcBef>
                  <a:spcPts val="0"/>
                </a:spcBef>
                <a:spcAft>
                  <a:spcPts val="300"/>
                </a:spcAft>
                <a:defRPr/>
              </a:pPr>
              <a:r>
                <a:rPr lang="pl-PL" sz="1400" dirty="0">
                  <a:solidFill>
                    <a:srgbClr val="7476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ORGANIZACJA PRACY POD KĄTEM TECHNICZNYM ORAZ FORMALNO-PRAWNYM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7DC6459-6057-4DD3-973F-FE787057ED0C}"/>
                </a:ext>
              </a:extLst>
            </p:cNvPr>
            <p:cNvGrpSpPr/>
            <p:nvPr/>
          </p:nvGrpSpPr>
          <p:grpSpPr>
            <a:xfrm>
              <a:off x="395287" y="2512498"/>
              <a:ext cx="1014975" cy="990876"/>
              <a:chOff x="395287" y="2512498"/>
              <a:chExt cx="1014975" cy="99087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B11EFC-3D82-479A-8C4F-D920A70082E5}"/>
                  </a:ext>
                </a:extLst>
              </p:cNvPr>
              <p:cNvSpPr/>
              <p:nvPr/>
            </p:nvSpPr>
            <p:spPr bwMode="auto">
              <a:xfrm>
                <a:off x="395287" y="2512498"/>
                <a:ext cx="1014975" cy="990876"/>
              </a:xfrm>
              <a:prstGeom prst="rect">
                <a:avLst/>
              </a:prstGeom>
              <a:solidFill>
                <a:srgbClr val="002776"/>
              </a:solidFill>
              <a:ln>
                <a:solidFill>
                  <a:srgbClr val="00277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1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6" name="Graphic 35" descr="Cloud Computing">
                <a:extLst>
                  <a:ext uri="{FF2B5EF4-FFF2-40B4-BE49-F238E27FC236}">
                    <a16:creationId xmlns:a16="http://schemas.microsoft.com/office/drawing/2014/main" id="{FCDE6AC5-2525-4562-9CF0-D4D8E816F5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20094" y="2618180"/>
                <a:ext cx="779512" cy="779512"/>
              </a:xfrm>
              <a:prstGeom prst="rect">
                <a:avLst/>
              </a:prstGeom>
            </p:spPr>
          </p:pic>
        </p:grpSp>
      </p:grpSp>
      <p:pic>
        <p:nvPicPr>
          <p:cNvPr id="38" name="Graphic 37" descr="Bullseye">
            <a:extLst>
              <a:ext uri="{FF2B5EF4-FFF2-40B4-BE49-F238E27FC236}">
                <a16:creationId xmlns:a16="http://schemas.microsoft.com/office/drawing/2014/main" id="{C9188A66-2066-48AB-8FF8-0F2951D3A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67481" y="2591515"/>
            <a:ext cx="818522" cy="81852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0234841-2EE1-4396-8C62-4830D42EDE31}"/>
              </a:ext>
            </a:extLst>
          </p:cNvPr>
          <p:cNvSpPr/>
          <p:nvPr/>
        </p:nvSpPr>
        <p:spPr bwMode="auto">
          <a:xfrm>
            <a:off x="404993" y="3806858"/>
            <a:ext cx="1014975" cy="990876"/>
          </a:xfrm>
          <a:prstGeom prst="rect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41" name="Graphic 40" descr="Hierarchy">
            <a:extLst>
              <a:ext uri="{FF2B5EF4-FFF2-40B4-BE49-F238E27FC236}">
                <a16:creationId xmlns:a16="http://schemas.microsoft.com/office/drawing/2014/main" id="{56A35D95-750F-488D-A000-98142DCBF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728" y="3846228"/>
            <a:ext cx="910208" cy="910208"/>
          </a:xfrm>
          <a:prstGeom prst="rect">
            <a:avLst/>
          </a:prstGeom>
        </p:spPr>
      </p:pic>
      <p:pic>
        <p:nvPicPr>
          <p:cNvPr id="43" name="Graphic 42" descr="Heart">
            <a:extLst>
              <a:ext uri="{FF2B5EF4-FFF2-40B4-BE49-F238E27FC236}">
                <a16:creationId xmlns:a16="http://schemas.microsoft.com/office/drawing/2014/main" id="{0DE44517-C8A9-4FC8-A221-0C0D33FEBC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7976" y="3836406"/>
            <a:ext cx="960168" cy="960168"/>
          </a:xfrm>
          <a:prstGeom prst="rect">
            <a:avLst/>
          </a:prstGeom>
        </p:spPr>
      </p:pic>
      <p:pic>
        <p:nvPicPr>
          <p:cNvPr id="45" name="Graphic 44" descr="Plant">
            <a:extLst>
              <a:ext uri="{FF2B5EF4-FFF2-40B4-BE49-F238E27FC236}">
                <a16:creationId xmlns:a16="http://schemas.microsoft.com/office/drawing/2014/main" id="{EB655669-105A-47C6-85A5-B8E51D5B03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888" y="5174836"/>
            <a:ext cx="914400" cy="9144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82F2ABB-A779-4777-BC4D-3D0A12888F61}"/>
              </a:ext>
            </a:extLst>
          </p:cNvPr>
          <p:cNvSpPr/>
          <p:nvPr/>
        </p:nvSpPr>
        <p:spPr bwMode="auto">
          <a:xfrm>
            <a:off x="4750764" y="5112752"/>
            <a:ext cx="1014975" cy="988949"/>
          </a:xfrm>
          <a:prstGeom prst="rect">
            <a:avLst/>
          </a:prstGeom>
          <a:solidFill>
            <a:srgbClr val="E98300"/>
          </a:solidFill>
          <a:ln>
            <a:solidFill>
              <a:srgbClr val="E98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dirty="0">
              <a:solidFill>
                <a:srgbClr val="FFFFFF"/>
              </a:solidFill>
            </a:endParaRPr>
          </a:p>
        </p:txBody>
      </p:sp>
      <p:pic>
        <p:nvPicPr>
          <p:cNvPr id="48" name="Graphic 47" descr="Head with gears">
            <a:extLst>
              <a:ext uri="{FF2B5EF4-FFF2-40B4-BE49-F238E27FC236}">
                <a16:creationId xmlns:a16="http://schemas.microsoft.com/office/drawing/2014/main" id="{5D9CED0A-51CD-404A-A905-2144A86F2E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43608" y="5153866"/>
            <a:ext cx="914400" cy="914400"/>
          </a:xfrm>
          <a:prstGeom prst="rect">
            <a:avLst/>
          </a:prstGeom>
        </p:spPr>
      </p:pic>
      <p:pic>
        <p:nvPicPr>
          <p:cNvPr id="51" name="Graphic 50" descr="Bullseye">
            <a:extLst>
              <a:ext uri="{FF2B5EF4-FFF2-40B4-BE49-F238E27FC236}">
                <a16:creationId xmlns:a16="http://schemas.microsoft.com/office/drawing/2014/main" id="{CAF5D6B4-C8D9-4C93-9601-38EFF346F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2369" y="2591515"/>
            <a:ext cx="818522" cy="818522"/>
          </a:xfrm>
          <a:prstGeom prst="rect">
            <a:avLst/>
          </a:prstGeom>
        </p:spPr>
      </p:pic>
      <p:pic>
        <p:nvPicPr>
          <p:cNvPr id="52" name="Graphic 51" descr="Hierarchy">
            <a:extLst>
              <a:ext uri="{FF2B5EF4-FFF2-40B4-BE49-F238E27FC236}">
                <a16:creationId xmlns:a16="http://schemas.microsoft.com/office/drawing/2014/main" id="{F3C73925-0F24-43C7-887D-D2BAA3AFB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616" y="3846228"/>
            <a:ext cx="910208" cy="910208"/>
          </a:xfrm>
          <a:prstGeom prst="rect">
            <a:avLst/>
          </a:prstGeom>
        </p:spPr>
      </p:pic>
      <p:pic>
        <p:nvPicPr>
          <p:cNvPr id="53" name="Graphic 52" descr="Heart">
            <a:extLst>
              <a:ext uri="{FF2B5EF4-FFF2-40B4-BE49-F238E27FC236}">
                <a16:creationId xmlns:a16="http://schemas.microsoft.com/office/drawing/2014/main" id="{C54A85D6-1296-4398-8E42-B85525703A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2864" y="3836406"/>
            <a:ext cx="960168" cy="960168"/>
          </a:xfrm>
          <a:prstGeom prst="rect">
            <a:avLst/>
          </a:prstGeom>
        </p:spPr>
      </p:pic>
      <p:pic>
        <p:nvPicPr>
          <p:cNvPr id="54" name="Graphic 53" descr="Plant">
            <a:extLst>
              <a:ext uri="{FF2B5EF4-FFF2-40B4-BE49-F238E27FC236}">
                <a16:creationId xmlns:a16="http://schemas.microsoft.com/office/drawing/2014/main" id="{E3E7A890-E24B-4AAB-8510-9CCA8B8528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4776" y="5174836"/>
            <a:ext cx="914400" cy="914400"/>
          </a:xfrm>
          <a:prstGeom prst="rect">
            <a:avLst/>
          </a:prstGeom>
        </p:spPr>
      </p:pic>
      <p:pic>
        <p:nvPicPr>
          <p:cNvPr id="55" name="Graphic 54" descr="Head with gears">
            <a:extLst>
              <a:ext uri="{FF2B5EF4-FFF2-40B4-BE49-F238E27FC236}">
                <a16:creationId xmlns:a16="http://schemas.microsoft.com/office/drawing/2014/main" id="{EE356737-EBF0-47AC-BDB8-889C298AE6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858496" y="51538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984A7A-CAC0-47DE-BD6D-CE56FF5D75F8}"/>
              </a:ext>
            </a:extLst>
          </p:cNvPr>
          <p:cNvSpPr/>
          <p:nvPr/>
        </p:nvSpPr>
        <p:spPr bwMode="auto">
          <a:xfrm>
            <a:off x="583099" y="1263331"/>
            <a:ext cx="8029586" cy="1001733"/>
          </a:xfrm>
          <a:prstGeom prst="rect">
            <a:avLst/>
          </a:prstGeom>
          <a:solidFill>
            <a:srgbClr val="002776"/>
          </a:solidFill>
          <a:ln w="19050" cmpd="sng">
            <a:solidFill>
              <a:srgbClr val="00277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Cloud Computing">
            <a:extLst>
              <a:ext uri="{FF2B5EF4-FFF2-40B4-BE49-F238E27FC236}">
                <a16:creationId xmlns:a16="http://schemas.microsoft.com/office/drawing/2014/main" id="{DF44D230-EB31-43A0-B663-7DC1861B6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906" y="1374442"/>
            <a:ext cx="779512" cy="7795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69C9C9-6AA6-436E-8339-9D0F95759753}"/>
              </a:ext>
            </a:extLst>
          </p:cNvPr>
          <p:cNvSpPr txBox="1"/>
          <p:nvPr/>
        </p:nvSpPr>
        <p:spPr>
          <a:xfrm>
            <a:off x="1647299" y="144646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ORGANIZACJA PRACY POD KĄTEM TECHNICZNYM</a:t>
            </a:r>
          </a:p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FORMALNO-PRAWNYM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A52A4-4087-4449-9DD1-0527FDC17560}"/>
              </a:ext>
            </a:extLst>
          </p:cNvPr>
          <p:cNvGrpSpPr>
            <a:grpSpLocks noChangeAspect="1"/>
          </p:cNvGrpSpPr>
          <p:nvPr/>
        </p:nvGrpSpPr>
        <p:grpSpPr>
          <a:xfrm>
            <a:off x="2629959" y="2492897"/>
            <a:ext cx="3917982" cy="1807164"/>
            <a:chOff x="2187466" y="1946197"/>
            <a:chExt cx="3783770" cy="16235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103EF1A-1906-44F2-A5B8-0F7CED5CB7E3}"/>
                </a:ext>
              </a:extLst>
            </p:cNvPr>
            <p:cNvSpPr/>
            <p:nvPr/>
          </p:nvSpPr>
          <p:spPr>
            <a:xfrm>
              <a:off x="2187466" y="1949784"/>
              <a:ext cx="1800459" cy="1620000"/>
            </a:xfrm>
            <a:prstGeom prst="rect">
              <a:avLst/>
            </a:prstGeom>
            <a:solidFill>
              <a:srgbClr val="002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600" b="1" kern="0" dirty="0">
                  <a:solidFill>
                    <a:srgbClr val="009FDA"/>
                  </a:solidFill>
                  <a:latin typeface="Arial"/>
                </a:rPr>
                <a:t>ZAPEWNIENIE</a:t>
              </a:r>
              <a:r>
                <a:rPr lang="pl-PL" sz="1200" b="1" kern="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pl-PL" sz="1600" b="1" kern="0" dirty="0">
                  <a:solidFill>
                    <a:srgbClr val="00B0F0"/>
                  </a:solidFill>
                  <a:latin typeface="Arial"/>
                </a:rPr>
                <a:t>NARZĘDZI</a:t>
              </a:r>
              <a:r>
                <a:rPr lang="pl-PL" sz="1200" b="1" kern="0" dirty="0">
                  <a:solidFill>
                    <a:srgbClr val="FFFFFF"/>
                  </a:solidFill>
                  <a:latin typeface="Arial"/>
                </a:rPr>
                <a:t> UMOŻLIWIAJĄCYCH SPRAWNĄ KOMUNIKACJĘ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902BDC-FD80-480B-A235-95B66FB2ED0A}"/>
                </a:ext>
              </a:extLst>
            </p:cNvPr>
            <p:cNvSpPr/>
            <p:nvPr/>
          </p:nvSpPr>
          <p:spPr>
            <a:xfrm>
              <a:off x="4170777" y="1946197"/>
              <a:ext cx="1800459" cy="1620000"/>
            </a:xfrm>
            <a:prstGeom prst="rect">
              <a:avLst/>
            </a:prstGeom>
            <a:solidFill>
              <a:srgbClr val="009FD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200" b="1" kern="0" dirty="0">
                  <a:solidFill>
                    <a:schemeClr val="bg1"/>
                  </a:solidFill>
                  <a:latin typeface="Arial"/>
                </a:rPr>
                <a:t>ORGANIZACJA MIEJSC PRACY</a:t>
              </a:r>
            </a:p>
            <a:p>
              <a:pPr lvl="0" defTabSz="457200">
                <a:defRPr/>
              </a:pPr>
              <a:r>
                <a:rPr lang="pl-PL" sz="1200" b="1" kern="0" dirty="0">
                  <a:solidFill>
                    <a:schemeClr val="bg1"/>
                  </a:solidFill>
                  <a:latin typeface="Arial"/>
                </a:rPr>
                <a:t>W BIURZE SPEŁNIAJĄCA </a:t>
              </a:r>
              <a:r>
                <a:rPr lang="pl-PL" sz="1400" b="1" kern="0" dirty="0">
                  <a:solidFill>
                    <a:srgbClr val="002776"/>
                  </a:solidFill>
                  <a:latin typeface="Arial"/>
                </a:rPr>
                <a:t>STANDARDY BEZPIECZEŃSTWA </a:t>
              </a:r>
              <a:endParaRPr kumimoji="0" lang="pl-PL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2A0E533-7785-496F-9D2E-850F9AE08104}"/>
              </a:ext>
            </a:extLst>
          </p:cNvPr>
          <p:cNvSpPr/>
          <p:nvPr/>
        </p:nvSpPr>
        <p:spPr>
          <a:xfrm>
            <a:off x="583099" y="2492897"/>
            <a:ext cx="1864322" cy="1803171"/>
          </a:xfrm>
          <a:prstGeom prst="rect">
            <a:avLst/>
          </a:prstGeom>
          <a:solidFill>
            <a:srgbClr val="009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endParaRPr lang="pl-PL" sz="1200" b="1" kern="0" dirty="0">
              <a:solidFill>
                <a:schemeClr val="bg1"/>
              </a:solidFill>
              <a:latin typeface="Arial"/>
            </a:endParaRP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ZAPEWNIENIE ODPOWIEDNIEJ </a:t>
            </a:r>
            <a:r>
              <a:rPr lang="pl-PL" sz="1400" b="1" kern="0" dirty="0">
                <a:solidFill>
                  <a:srgbClr val="002776"/>
                </a:solidFill>
                <a:latin typeface="Arial"/>
              </a:rPr>
              <a:t>INFRASTRUKTURY IT</a:t>
            </a:r>
            <a:endParaRPr lang="pl-PL" b="1" kern="0" dirty="0">
              <a:solidFill>
                <a:srgbClr val="002776"/>
              </a:solidFill>
              <a:latin typeface="Arial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B58E92-E1D9-45E1-9AED-12A45D1CA92C}"/>
              </a:ext>
            </a:extLst>
          </p:cNvPr>
          <p:cNvSpPr/>
          <p:nvPr/>
        </p:nvSpPr>
        <p:spPr>
          <a:xfrm>
            <a:off x="583099" y="4466276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OPRACOWANIE REGULAMINÓW I PROCEDUR HR </a:t>
            </a: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UMOŻLIWIAJĄCYCH PRACĘ ZDALNĄ</a:t>
            </a:r>
            <a:endParaRPr kumimoji="0" lang="pl-PL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BF6BFA-7A0A-494C-BE6B-350AAAC546A6}"/>
              </a:ext>
            </a:extLst>
          </p:cNvPr>
          <p:cNvSpPr/>
          <p:nvPr/>
        </p:nvSpPr>
        <p:spPr>
          <a:xfrm>
            <a:off x="4690418" y="4466276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b="1" kern="0" dirty="0">
              <a:solidFill>
                <a:srgbClr val="009FDA"/>
              </a:solidFill>
              <a:latin typeface="Arial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WEWNĘTRZNE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009FDA"/>
                </a:solidFill>
                <a:effectLst/>
                <a:uLnTx/>
                <a:uFillTx/>
                <a:latin typeface="Arial"/>
              </a:rPr>
              <a:t>REGULAMI</a:t>
            </a: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NY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PRACY ZDALNEJ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FE5BBF-7F67-436C-BC14-E639D471D229}"/>
              </a:ext>
            </a:extLst>
          </p:cNvPr>
          <p:cNvSpPr/>
          <p:nvPr/>
        </p:nvSpPr>
        <p:spPr>
          <a:xfrm>
            <a:off x="6748363" y="2498881"/>
            <a:ext cx="1864322" cy="1797188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endParaRPr lang="pl-PL" sz="1200" b="1" kern="0" dirty="0">
              <a:solidFill>
                <a:schemeClr val="bg1"/>
              </a:solidFill>
              <a:latin typeface="Arial"/>
            </a:endParaRP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ODPOWIEDNIE </a:t>
            </a: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ZAPLANOWANIE OBECNOŚCI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W BIURZE</a:t>
            </a:r>
            <a:endParaRPr kumimoji="0" lang="pl-PL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31BF509-4B26-4141-BDD2-77CCC29813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5" b="444"/>
          <a:stretch/>
        </p:blipFill>
        <p:spPr>
          <a:xfrm>
            <a:off x="2641044" y="4488747"/>
            <a:ext cx="1853236" cy="1780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E8D3D5F-134F-4A3B-B5CB-08BA846AF8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49"/>
          <a:stretch/>
        </p:blipFill>
        <p:spPr>
          <a:xfrm>
            <a:off x="6748363" y="4466275"/>
            <a:ext cx="1871286" cy="17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0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359EB6-6C6D-4A47-ACD0-2130A22B180B}"/>
              </a:ext>
            </a:extLst>
          </p:cNvPr>
          <p:cNvSpPr/>
          <p:nvPr/>
        </p:nvSpPr>
        <p:spPr bwMode="auto">
          <a:xfrm>
            <a:off x="583099" y="1268760"/>
            <a:ext cx="8030601" cy="1001733"/>
          </a:xfrm>
          <a:prstGeom prst="rect">
            <a:avLst/>
          </a:prstGeom>
          <a:solidFill>
            <a:srgbClr val="009FDA"/>
          </a:solidFill>
          <a:ln w="19050" cmpd="sng">
            <a:solidFill>
              <a:srgbClr val="009FDA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62B8D-46D6-42D6-BC03-C9C7DBF1A3E3}"/>
              </a:ext>
            </a:extLst>
          </p:cNvPr>
          <p:cNvSpPr txBox="1"/>
          <p:nvPr/>
        </p:nvSpPr>
        <p:spPr>
          <a:xfrm>
            <a:off x="1724875" y="1579532"/>
            <a:ext cx="6624736" cy="369332"/>
          </a:xfrm>
          <a:prstGeom prst="rect">
            <a:avLst/>
          </a:prstGeom>
          <a:solidFill>
            <a:srgbClr val="009FDA"/>
          </a:solidFill>
          <a:ln>
            <a:solidFill>
              <a:srgbClr val="009FDA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OKREŚLENIE STRATEGII ORAZ JASNYCH CELÓW</a:t>
            </a:r>
          </a:p>
        </p:txBody>
      </p:sp>
      <p:pic>
        <p:nvPicPr>
          <p:cNvPr id="14" name="Graphic 13" descr="Bullseye">
            <a:extLst>
              <a:ext uri="{FF2B5EF4-FFF2-40B4-BE49-F238E27FC236}">
                <a16:creationId xmlns:a16="http://schemas.microsoft.com/office/drawing/2014/main" id="{296F20F2-9D80-48AF-A28D-AA28D3C0C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325" y="1354937"/>
            <a:ext cx="818522" cy="81852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27DFF77-00CE-4C10-971A-2454A2975695}"/>
              </a:ext>
            </a:extLst>
          </p:cNvPr>
          <p:cNvGrpSpPr>
            <a:grpSpLocks noChangeAspect="1"/>
          </p:cNvGrpSpPr>
          <p:nvPr/>
        </p:nvGrpSpPr>
        <p:grpSpPr>
          <a:xfrm>
            <a:off x="583099" y="2525418"/>
            <a:ext cx="3917982" cy="1807164"/>
            <a:chOff x="2187466" y="1946197"/>
            <a:chExt cx="3783770" cy="162358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9D41BB-F0CC-4702-88DB-A505AAFC7A76}"/>
                </a:ext>
              </a:extLst>
            </p:cNvPr>
            <p:cNvSpPr/>
            <p:nvPr/>
          </p:nvSpPr>
          <p:spPr>
            <a:xfrm>
              <a:off x="2187466" y="1949784"/>
              <a:ext cx="1800459" cy="1620000"/>
            </a:xfrm>
            <a:prstGeom prst="rect">
              <a:avLst/>
            </a:prstGeom>
            <a:solidFill>
              <a:srgbClr val="002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200" b="1" kern="0" dirty="0">
                  <a:solidFill>
                    <a:srgbClr val="FFFFFF"/>
                  </a:solidFill>
                  <a:latin typeface="Arial"/>
                </a:rPr>
                <a:t>DOGŁĘBNA </a:t>
              </a:r>
              <a:r>
                <a:rPr lang="pl-PL" sz="1600" b="1" kern="0" dirty="0">
                  <a:solidFill>
                    <a:srgbClr val="009FDA"/>
                  </a:solidFill>
                  <a:latin typeface="Arial"/>
                </a:rPr>
                <a:t>ANALIZA KLUCZOWYCH WSKAŹNIKÓW </a:t>
              </a:r>
              <a:r>
                <a:rPr lang="pl-PL" sz="1200" b="1" kern="0" dirty="0">
                  <a:solidFill>
                    <a:srgbClr val="FFFFFF"/>
                  </a:solidFill>
                  <a:latin typeface="Arial"/>
                </a:rPr>
                <a:t>ORAZ SYTUACJI FIRMY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41AC7A-CF99-4AC6-903A-11B2A548746E}"/>
                </a:ext>
              </a:extLst>
            </p:cNvPr>
            <p:cNvSpPr/>
            <p:nvPr/>
          </p:nvSpPr>
          <p:spPr>
            <a:xfrm>
              <a:off x="4170777" y="1946197"/>
              <a:ext cx="1800459" cy="1620000"/>
            </a:xfrm>
            <a:prstGeom prst="rect">
              <a:avLst/>
            </a:prstGeom>
            <a:solidFill>
              <a:srgbClr val="009FD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200" b="1" kern="0" dirty="0">
                  <a:solidFill>
                    <a:schemeClr val="bg1"/>
                  </a:solidFill>
                  <a:latin typeface="Arial"/>
                </a:rPr>
                <a:t>STWORZENIE STRATEGII ORAZ </a:t>
              </a:r>
              <a:r>
                <a:rPr lang="pl-PL" sz="1600" b="1" kern="0" dirty="0">
                  <a:solidFill>
                    <a:srgbClr val="002776"/>
                  </a:solidFill>
                  <a:latin typeface="Arial"/>
                </a:rPr>
                <a:t>WYZNACZENIE KONKRETNYCH CELÓW</a:t>
              </a:r>
              <a:endParaRPr lang="pl-PL" sz="1200" b="1" kern="0" dirty="0">
                <a:solidFill>
                  <a:schemeClr val="bg1"/>
                </a:solidFill>
                <a:latin typeface="Arial"/>
              </a:endParaRPr>
            </a:p>
            <a:p>
              <a:pPr lvl="0" defTabSz="457200">
                <a:defRPr/>
              </a:pPr>
              <a:r>
                <a:rPr lang="pl-PL" sz="1200" b="1" kern="0" dirty="0">
                  <a:solidFill>
                    <a:schemeClr val="bg1"/>
                  </a:solidFill>
                  <a:latin typeface="Arial"/>
                </a:rPr>
                <a:t>DLA ORGANIZACJI 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94206B4-7EF4-4A5B-AAA4-19540D23BBBA}"/>
              </a:ext>
            </a:extLst>
          </p:cNvPr>
          <p:cNvSpPr/>
          <p:nvPr/>
        </p:nvSpPr>
        <p:spPr>
          <a:xfrm>
            <a:off x="587966" y="4477511"/>
            <a:ext cx="1864322" cy="1803171"/>
          </a:xfrm>
          <a:prstGeom prst="rect">
            <a:avLst/>
          </a:prstGeom>
          <a:solidFill>
            <a:srgbClr val="009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JASNO OKREŚLONE </a:t>
            </a: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CELE DLA PRACOWNIKÓW KAŻDEGO SZCZEBLA</a:t>
            </a:r>
            <a:endParaRPr lang="pl-PL" b="1" kern="0" dirty="0">
              <a:solidFill>
                <a:srgbClr val="002776"/>
              </a:solidFill>
              <a:latin typeface="Arial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B67F7E4-8115-43D1-8ECB-95655C4F3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18" y="2525418"/>
            <a:ext cx="1864322" cy="18031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089F97-4A21-4D5B-AB83-B75CD648C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639192" y="4477511"/>
            <a:ext cx="1864322" cy="181343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9B6A2C5-0B0D-4943-9666-58ADFF7A78B6}"/>
              </a:ext>
            </a:extLst>
          </p:cNvPr>
          <p:cNvSpPr/>
          <p:nvPr/>
        </p:nvSpPr>
        <p:spPr>
          <a:xfrm>
            <a:off x="4690418" y="4487780"/>
            <a:ext cx="1864322" cy="1803171"/>
          </a:xfrm>
          <a:prstGeom prst="rect">
            <a:avLst/>
          </a:prstGeom>
          <a:solidFill>
            <a:srgbClr val="009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JASNO OKREŚLONE </a:t>
            </a:r>
            <a:r>
              <a:rPr lang="pl-PL" sz="1400" b="1" kern="0" dirty="0">
                <a:solidFill>
                  <a:srgbClr val="002776"/>
                </a:solidFill>
                <a:latin typeface="Arial"/>
              </a:rPr>
              <a:t>ZASADY MONITOROWANIA REALIZACJI CELÓW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ORAZ ICH EGZEKWOWANIA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547A79-40C4-4178-B20F-A457D91BEDF9}"/>
              </a:ext>
            </a:extLst>
          </p:cNvPr>
          <p:cNvSpPr/>
          <p:nvPr/>
        </p:nvSpPr>
        <p:spPr>
          <a:xfrm>
            <a:off x="6749378" y="2525418"/>
            <a:ext cx="1864322" cy="1803171"/>
          </a:xfrm>
          <a:prstGeom prst="rect">
            <a:avLst/>
          </a:prstGeom>
          <a:solidFill>
            <a:srgbClr val="009F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endParaRPr lang="pl-PL" sz="1200" b="1" kern="0" dirty="0">
              <a:solidFill>
                <a:schemeClr val="bg1"/>
              </a:solidFill>
              <a:latin typeface="Arial"/>
            </a:endParaRP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ODPOWIEDNIA KOMUNIKACJA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KTO? CO?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KOMU? KIEDY?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6D9C6DE-347E-4747-98B8-DA784C0F1381}"/>
              </a:ext>
            </a:extLst>
          </p:cNvPr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31"/>
          <a:stretch/>
        </p:blipFill>
        <p:spPr>
          <a:xfrm>
            <a:off x="6751239" y="4477511"/>
            <a:ext cx="1862462" cy="18134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119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24DDF4-DAD3-4EB6-AE5C-1D06D7A013F9}"/>
              </a:ext>
            </a:extLst>
          </p:cNvPr>
          <p:cNvSpPr/>
          <p:nvPr/>
        </p:nvSpPr>
        <p:spPr bwMode="auto">
          <a:xfrm>
            <a:off x="577798" y="1268760"/>
            <a:ext cx="8035902" cy="1001733"/>
          </a:xfrm>
          <a:prstGeom prst="rect">
            <a:avLst/>
          </a:prstGeom>
          <a:solidFill>
            <a:srgbClr val="739600"/>
          </a:solidFill>
          <a:ln w="19050" cmpd="sng">
            <a:solidFill>
              <a:srgbClr val="7396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052E2-C1FE-4520-AF86-ECDE08CF5123}"/>
              </a:ext>
            </a:extLst>
          </p:cNvPr>
          <p:cNvSpPr txBox="1"/>
          <p:nvPr/>
        </p:nvSpPr>
        <p:spPr>
          <a:xfrm>
            <a:off x="1650457" y="1579532"/>
            <a:ext cx="6624736" cy="369332"/>
          </a:xfrm>
          <a:prstGeom prst="rect">
            <a:avLst/>
          </a:prstGeom>
          <a:solidFill>
            <a:srgbClr val="739600"/>
          </a:solidFill>
          <a:ln>
            <a:solidFill>
              <a:srgbClr val="739600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SKUTECZNE ZARZĄDZANIE ROZPROSZONYM ZESPOŁEM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F930E3-F57B-498C-BC90-031E0A75221E}"/>
              </a:ext>
            </a:extLst>
          </p:cNvPr>
          <p:cNvGrpSpPr>
            <a:grpSpLocks noChangeAspect="1"/>
          </p:cNvGrpSpPr>
          <p:nvPr/>
        </p:nvGrpSpPr>
        <p:grpSpPr>
          <a:xfrm>
            <a:off x="583099" y="2525418"/>
            <a:ext cx="3917982" cy="1807164"/>
            <a:chOff x="2187466" y="1946197"/>
            <a:chExt cx="3783770" cy="162358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D2A4E6-F9A9-4FFB-8871-5F55839AAA64}"/>
                </a:ext>
              </a:extLst>
            </p:cNvPr>
            <p:cNvSpPr/>
            <p:nvPr/>
          </p:nvSpPr>
          <p:spPr>
            <a:xfrm>
              <a:off x="2187466" y="1949784"/>
              <a:ext cx="1800459" cy="1620000"/>
            </a:xfrm>
            <a:prstGeom prst="rect">
              <a:avLst/>
            </a:prstGeom>
            <a:solidFill>
              <a:srgbClr val="7396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200" b="1" kern="0" dirty="0">
                  <a:solidFill>
                    <a:srgbClr val="FFFFFF"/>
                  </a:solidFill>
                  <a:latin typeface="Arial"/>
                </a:rPr>
                <a:t>JASNO OKREŚLONE </a:t>
              </a:r>
              <a:r>
                <a:rPr lang="pl-PL" sz="1600" b="1" kern="0" dirty="0">
                  <a:solidFill>
                    <a:srgbClr val="002776"/>
                  </a:solidFill>
                  <a:latin typeface="Arial"/>
                </a:rPr>
                <a:t>CELE I ZASADY PRACY ZDALNEJ</a:t>
              </a:r>
              <a:endParaRPr lang="pl-PL" b="1" kern="0" dirty="0">
                <a:solidFill>
                  <a:srgbClr val="002776"/>
                </a:solidFill>
                <a:latin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F0B772-9F1A-4DC5-8287-CF0273A2464F}"/>
                </a:ext>
              </a:extLst>
            </p:cNvPr>
            <p:cNvSpPr/>
            <p:nvPr/>
          </p:nvSpPr>
          <p:spPr>
            <a:xfrm>
              <a:off x="4170777" y="1946197"/>
              <a:ext cx="1800459" cy="1620000"/>
            </a:xfrm>
            <a:prstGeom prst="rect">
              <a:avLst/>
            </a:prstGeom>
            <a:solidFill>
              <a:srgbClr val="002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600" b="1" kern="0" dirty="0">
                  <a:solidFill>
                    <a:srgbClr val="009FDA"/>
                  </a:solidFill>
                  <a:latin typeface="Arial"/>
                </a:rPr>
                <a:t>KOMUNIKACJA WZAJEMNYCH OCZEKIWAŃ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5CC17-53FE-455B-98CA-B9AA9A58E9A8}"/>
              </a:ext>
            </a:extLst>
          </p:cNvPr>
          <p:cNvSpPr/>
          <p:nvPr/>
        </p:nvSpPr>
        <p:spPr>
          <a:xfrm>
            <a:off x="4690418" y="4487780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endParaRPr lang="pl-PL" sz="1600" b="1" kern="0" dirty="0">
              <a:solidFill>
                <a:srgbClr val="009FDA"/>
              </a:solidFill>
              <a:latin typeface="Arial"/>
            </a:endParaRP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ZADBANIE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O ODPOWIEDNI POZIOM WIEDZY</a:t>
            </a: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 ORAZ UMIEJĘTNOŚCI WSZYSTKICH CZŁONKÓW ZESPOŁU</a:t>
            </a:r>
          </a:p>
          <a:p>
            <a:pPr lvl="0" defTabSz="457200">
              <a:defRPr/>
            </a:pPr>
            <a:endParaRPr lang="pl-PL" sz="12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54112E-1BCD-441B-B283-B767AB52C65B}"/>
              </a:ext>
            </a:extLst>
          </p:cNvPr>
          <p:cNvSpPr/>
          <p:nvPr/>
        </p:nvSpPr>
        <p:spPr>
          <a:xfrm>
            <a:off x="6749378" y="2525418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PORANNE </a:t>
            </a: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SPOTKANIA ZESPOŁOWE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TYPU KICK- OFF</a:t>
            </a:r>
          </a:p>
        </p:txBody>
      </p:sp>
      <p:pic>
        <p:nvPicPr>
          <p:cNvPr id="19" name="Graphic 18" descr="Hierarchy">
            <a:extLst>
              <a:ext uri="{FF2B5EF4-FFF2-40B4-BE49-F238E27FC236}">
                <a16:creationId xmlns:a16="http://schemas.microsoft.com/office/drawing/2014/main" id="{F470597B-BBF2-4ECF-B5F3-B69AB0608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482" y="1309094"/>
            <a:ext cx="910208" cy="91020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C60BC9C-9ACB-40C9-8826-B83E3829DDAD}"/>
              </a:ext>
            </a:extLst>
          </p:cNvPr>
          <p:cNvSpPr/>
          <p:nvPr/>
        </p:nvSpPr>
        <p:spPr>
          <a:xfrm>
            <a:off x="2636759" y="4472549"/>
            <a:ext cx="1864322" cy="1803171"/>
          </a:xfrm>
          <a:prstGeom prst="rect">
            <a:avLst/>
          </a:prstGeom>
          <a:solidFill>
            <a:srgbClr val="739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USTANDARYZOWANY </a:t>
            </a: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PLAN DZIAŁAŃ NA DANY DZIEŃ</a:t>
            </a:r>
            <a:endParaRPr lang="pl-PL" sz="1200" b="1" kern="0" dirty="0">
              <a:solidFill>
                <a:srgbClr val="002776"/>
              </a:solidFill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D1F34C-2C9C-4AA5-8CAD-6028E99642A1}"/>
              </a:ext>
            </a:extLst>
          </p:cNvPr>
          <p:cNvSpPr/>
          <p:nvPr/>
        </p:nvSpPr>
        <p:spPr>
          <a:xfrm>
            <a:off x="4690418" y="2525417"/>
            <a:ext cx="1864322" cy="1803171"/>
          </a:xfrm>
          <a:prstGeom prst="rect">
            <a:avLst/>
          </a:prstGeom>
          <a:solidFill>
            <a:srgbClr val="739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rgbClr val="FFFFFF"/>
                </a:solidFill>
                <a:latin typeface="Arial"/>
              </a:rPr>
              <a:t>PRAKTYKI DOPASOWANE DO </a:t>
            </a: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SPECYFIKI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I DOJRZAŁOŚCI ZESPOŁU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5D6CC1-13EF-46D4-A2D6-F7BA418F2E8D}"/>
              </a:ext>
            </a:extLst>
          </p:cNvPr>
          <p:cNvSpPr/>
          <p:nvPr/>
        </p:nvSpPr>
        <p:spPr>
          <a:xfrm>
            <a:off x="6749378" y="4472548"/>
            <a:ext cx="1864322" cy="1803171"/>
          </a:xfrm>
          <a:prstGeom prst="rect">
            <a:avLst/>
          </a:prstGeom>
          <a:solidFill>
            <a:srgbClr val="7396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DAWANIE DOBREGO PRZYKŁADU</a:t>
            </a:r>
            <a:r>
              <a:rPr lang="pl-PL" sz="1600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pl-PL" sz="1200" b="1" kern="0" dirty="0">
                <a:solidFill>
                  <a:srgbClr val="FFFFFF"/>
                </a:solidFill>
                <a:latin typeface="Arial"/>
              </a:rPr>
              <a:t>CZŁONKOM ZESPOŁU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C9A000-FAB3-481F-B565-2FD0BE86AF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98" y="4472548"/>
            <a:ext cx="1864323" cy="181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40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AECDCCE-D982-4537-8960-6CB59E366E8C}"/>
              </a:ext>
            </a:extLst>
          </p:cNvPr>
          <p:cNvSpPr/>
          <p:nvPr/>
        </p:nvSpPr>
        <p:spPr bwMode="auto">
          <a:xfrm>
            <a:off x="583099" y="1268760"/>
            <a:ext cx="8030601" cy="1001733"/>
          </a:xfrm>
          <a:prstGeom prst="rect">
            <a:avLst/>
          </a:prstGeom>
          <a:solidFill>
            <a:srgbClr val="D71F85"/>
          </a:solidFill>
          <a:ln w="19050" cmpd="sng">
            <a:solidFill>
              <a:srgbClr val="D71F8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98BA75-F29E-4FD5-9689-EA8E336AFAA8}"/>
              </a:ext>
            </a:extLst>
          </p:cNvPr>
          <p:cNvSpPr txBox="1"/>
          <p:nvPr/>
        </p:nvSpPr>
        <p:spPr>
          <a:xfrm>
            <a:off x="1705265" y="1579532"/>
            <a:ext cx="6624736" cy="369332"/>
          </a:xfrm>
          <a:prstGeom prst="rect">
            <a:avLst/>
          </a:prstGeom>
          <a:solidFill>
            <a:srgbClr val="D71F85"/>
          </a:solidFill>
          <a:ln>
            <a:solidFill>
              <a:srgbClr val="D71F85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UTRZYMANIE ZAANGAŻOWANIA PRACOWNIKÓW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9C1B621-A1E1-4246-9A17-6F1D92DFE5EE}"/>
              </a:ext>
            </a:extLst>
          </p:cNvPr>
          <p:cNvGrpSpPr>
            <a:grpSpLocks noChangeAspect="1"/>
          </p:cNvGrpSpPr>
          <p:nvPr/>
        </p:nvGrpSpPr>
        <p:grpSpPr>
          <a:xfrm>
            <a:off x="583099" y="2525418"/>
            <a:ext cx="3917982" cy="1807164"/>
            <a:chOff x="2187466" y="1946197"/>
            <a:chExt cx="3783770" cy="1623587"/>
          </a:xfrm>
          <a:solidFill>
            <a:srgbClr val="D71F85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1E969A-C914-4988-A96D-D5D5A5EF6458}"/>
                </a:ext>
              </a:extLst>
            </p:cNvPr>
            <p:cNvSpPr/>
            <p:nvPr/>
          </p:nvSpPr>
          <p:spPr>
            <a:xfrm>
              <a:off x="2187466" y="1949784"/>
              <a:ext cx="1800459" cy="16200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200" b="1" kern="0" dirty="0">
                  <a:solidFill>
                    <a:srgbClr val="FFFFFF"/>
                  </a:solidFill>
                  <a:latin typeface="Arial"/>
                </a:rPr>
                <a:t>JASNO OKREŚLONA </a:t>
              </a:r>
              <a:r>
                <a:rPr lang="pl-PL" sz="1600" b="1" kern="0" dirty="0">
                  <a:solidFill>
                    <a:srgbClr val="002776"/>
                  </a:solidFill>
                  <a:latin typeface="Arial"/>
                </a:rPr>
                <a:t>STRATEGIA</a:t>
              </a:r>
            </a:p>
            <a:p>
              <a:pPr lvl="0" defTabSz="457200">
                <a:defRPr/>
              </a:pPr>
              <a:r>
                <a:rPr lang="pl-PL" sz="1600" b="1" kern="0" dirty="0">
                  <a:solidFill>
                    <a:srgbClr val="002776"/>
                  </a:solidFill>
                  <a:latin typeface="Arial"/>
                </a:rPr>
                <a:t>I MISJA ORGANIZACJI</a:t>
              </a:r>
              <a:endParaRPr lang="pl-PL" sz="1100" b="1" kern="0" dirty="0">
                <a:solidFill>
                  <a:srgbClr val="002776"/>
                </a:solidFill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7F21E9-D8CA-4CE5-81DC-925B02A6D5DD}"/>
                </a:ext>
              </a:extLst>
            </p:cNvPr>
            <p:cNvSpPr/>
            <p:nvPr/>
          </p:nvSpPr>
          <p:spPr>
            <a:xfrm>
              <a:off x="4170777" y="1946197"/>
              <a:ext cx="1800459" cy="1620000"/>
            </a:xfrm>
            <a:prstGeom prst="rect">
              <a:avLst/>
            </a:prstGeom>
            <a:solidFill>
              <a:srgbClr val="00277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lvl="0" defTabSz="457200">
                <a:defRPr/>
              </a:pPr>
              <a:r>
                <a:rPr lang="pl-PL" sz="1600" b="1" kern="0" dirty="0">
                  <a:solidFill>
                    <a:srgbClr val="009FDA"/>
                  </a:solidFill>
                  <a:latin typeface="Arial"/>
                </a:rPr>
                <a:t>CODZIENNY KONTAKT</a:t>
              </a:r>
            </a:p>
            <a:p>
              <a:pPr lvl="0" defTabSz="457200">
                <a:defRPr/>
              </a:pPr>
              <a:r>
                <a:rPr lang="pl-PL" sz="1200" b="1" kern="0" dirty="0">
                  <a:solidFill>
                    <a:schemeClr val="bg1"/>
                  </a:solidFill>
                  <a:latin typeface="Arial"/>
                </a:rPr>
                <a:t>W TYM NIEFORMALNE SPOTKANIA ONLINE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A4EEF94-746B-4750-893E-71FD735E211A}"/>
              </a:ext>
            </a:extLst>
          </p:cNvPr>
          <p:cNvSpPr/>
          <p:nvPr/>
        </p:nvSpPr>
        <p:spPr>
          <a:xfrm>
            <a:off x="4690418" y="4487780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endParaRPr lang="pl-PL" sz="1600" b="1" kern="0" dirty="0">
              <a:solidFill>
                <a:srgbClr val="009FDA"/>
              </a:solidFill>
              <a:latin typeface="Arial"/>
            </a:endParaRP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ANGAŻOWANIE PRACOWNIKÓW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W NOWE INICJATYWY</a:t>
            </a:r>
          </a:p>
          <a:p>
            <a:pPr lvl="0" defTabSz="457200">
              <a:defRPr/>
            </a:pPr>
            <a:endParaRPr lang="pl-PL" sz="1200" b="1" kern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BB77C-225F-4412-B078-D21137EA1429}"/>
              </a:ext>
            </a:extLst>
          </p:cNvPr>
          <p:cNvSpPr/>
          <p:nvPr/>
        </p:nvSpPr>
        <p:spPr>
          <a:xfrm>
            <a:off x="6749378" y="2525418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400" b="1" kern="0" dirty="0">
                <a:solidFill>
                  <a:srgbClr val="009FDA"/>
                </a:solidFill>
                <a:latin typeface="Arial"/>
              </a:rPr>
              <a:t>ZADBANIE</a:t>
            </a:r>
          </a:p>
          <a:p>
            <a:pPr lvl="0" defTabSz="457200">
              <a:defRPr/>
            </a:pPr>
            <a:r>
              <a:rPr lang="pl-PL" sz="1400" b="1" kern="0" dirty="0">
                <a:solidFill>
                  <a:srgbClr val="009FDA"/>
                </a:solidFill>
                <a:latin typeface="Arial"/>
              </a:rPr>
              <a:t>O POCZUCIE PRZYNALEŻNOŚCI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DO ORGANIZACJI I ZESPOŁU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5EAC2B-9466-48EB-A980-E9DAEA3BCFBF}"/>
              </a:ext>
            </a:extLst>
          </p:cNvPr>
          <p:cNvSpPr/>
          <p:nvPr/>
        </p:nvSpPr>
        <p:spPr>
          <a:xfrm>
            <a:off x="6749378" y="4472548"/>
            <a:ext cx="1864322" cy="1803171"/>
          </a:xfrm>
          <a:prstGeom prst="rect">
            <a:avLst/>
          </a:prstGeom>
          <a:solidFill>
            <a:srgbClr val="D71F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ZAPEWNIENIE SZKOLEŃ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I MOŻLIWOŚCI ROZWOJU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W FORMIE ZDALNEJ</a:t>
            </a:r>
          </a:p>
        </p:txBody>
      </p:sp>
      <p:pic>
        <p:nvPicPr>
          <p:cNvPr id="18" name="Graphic 17" descr="Heart">
            <a:extLst>
              <a:ext uri="{FF2B5EF4-FFF2-40B4-BE49-F238E27FC236}">
                <a16:creationId xmlns:a16="http://schemas.microsoft.com/office/drawing/2014/main" id="{6DAF986A-2CD4-4986-9538-5C2EABA28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098" y="1284113"/>
            <a:ext cx="960168" cy="98637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629BD5-3DF0-4E00-B8C9-FB9FEA5FA99E}"/>
              </a:ext>
            </a:extLst>
          </p:cNvPr>
          <p:cNvSpPr/>
          <p:nvPr/>
        </p:nvSpPr>
        <p:spPr>
          <a:xfrm>
            <a:off x="2631458" y="4472547"/>
            <a:ext cx="1864322" cy="1803171"/>
          </a:xfrm>
          <a:prstGeom prst="rect">
            <a:avLst/>
          </a:prstGeom>
          <a:solidFill>
            <a:srgbClr val="D71F8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JASNY</a:t>
            </a:r>
          </a:p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PODZIAŁ ZADAŃ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W ZESPOLE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EB6F4D-7C6C-4174-B5DC-C27D99FD31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18" y="2521674"/>
            <a:ext cx="1864321" cy="18031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B8C7E-2266-4903-AE4B-FB8911363F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49" y="4503011"/>
            <a:ext cx="1859021" cy="17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2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995615-EB94-4C9E-8D97-BA2DE308EF41}"/>
              </a:ext>
            </a:extLst>
          </p:cNvPr>
          <p:cNvSpPr/>
          <p:nvPr/>
        </p:nvSpPr>
        <p:spPr bwMode="auto">
          <a:xfrm>
            <a:off x="551763" y="1205973"/>
            <a:ext cx="8035537" cy="1001733"/>
          </a:xfrm>
          <a:prstGeom prst="rect">
            <a:avLst/>
          </a:prstGeom>
          <a:solidFill>
            <a:srgbClr val="80379B"/>
          </a:solidFill>
          <a:ln w="19050" cmpd="sng">
            <a:solidFill>
              <a:srgbClr val="80379B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1F9BA-F2B4-487F-A5E6-6D30F5C37D39}"/>
              </a:ext>
            </a:extLst>
          </p:cNvPr>
          <p:cNvGrpSpPr/>
          <p:nvPr/>
        </p:nvGrpSpPr>
        <p:grpSpPr>
          <a:xfrm>
            <a:off x="607754" y="1244211"/>
            <a:ext cx="7594358" cy="914400"/>
            <a:chOff x="607754" y="1244211"/>
            <a:chExt cx="7594358" cy="9144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8C657B-0868-4704-8828-04C4E3496CB6}"/>
                </a:ext>
              </a:extLst>
            </p:cNvPr>
            <p:cNvSpPr txBox="1"/>
            <p:nvPr/>
          </p:nvSpPr>
          <p:spPr>
            <a:xfrm>
              <a:off x="1577376" y="1378245"/>
              <a:ext cx="6624736" cy="646331"/>
            </a:xfrm>
            <a:prstGeom prst="rect">
              <a:avLst/>
            </a:prstGeom>
            <a:solidFill>
              <a:srgbClr val="80379B"/>
            </a:solidFill>
            <a:ln>
              <a:solidFill>
                <a:srgbClr val="80379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ZAPEWNIENIE ODPOWIEDNICH KOMPETENCJI</a:t>
              </a:r>
            </a:p>
            <a:p>
              <a:r>
                <a:rPr lang="pl-PL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ROZWOJU TALENTÓW W ORGANIZACJI</a:t>
              </a:r>
            </a:p>
          </p:txBody>
        </p:sp>
        <p:pic>
          <p:nvPicPr>
            <p:cNvPr id="19" name="Graphic 18" descr="Plant">
              <a:extLst>
                <a:ext uri="{FF2B5EF4-FFF2-40B4-BE49-F238E27FC236}">
                  <a16:creationId xmlns:a16="http://schemas.microsoft.com/office/drawing/2014/main" id="{68E76F59-EB86-4081-A345-1BCDF54CD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7754" y="1244211"/>
              <a:ext cx="913631" cy="914400"/>
            </a:xfrm>
            <a:prstGeom prst="rect">
              <a:avLst/>
            </a:prstGeom>
          </p:spPr>
        </p:pic>
      </p:grp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AD0A391-ADD1-4F82-BEF6-B0D4968B00DB}"/>
              </a:ext>
            </a:extLst>
          </p:cNvPr>
          <p:cNvSpPr txBox="1">
            <a:spLocks/>
          </p:cNvSpPr>
          <p:nvPr/>
        </p:nvSpPr>
        <p:spPr>
          <a:xfrm>
            <a:off x="551763" y="6443978"/>
            <a:ext cx="6676258" cy="273313"/>
          </a:xfrm>
          <a:prstGeom prst="rect">
            <a:avLst/>
          </a:prstGeom>
        </p:spPr>
        <p:txBody>
          <a:bodyPr vert="horz" lIns="67500" tIns="35100" rIns="67500" bIns="351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solidFill>
                  <a:srgbClr val="000000"/>
                </a:solidFill>
                <a:latin typeface="Arial"/>
              </a:rPr>
              <a:t>Źródło: Raport płacowy 2021, </a:t>
            </a:r>
            <a:r>
              <a:rPr lang="pl-PL" sz="1100" dirty="0" err="1">
                <a:solidFill>
                  <a:srgbClr val="000000"/>
                </a:solidFill>
                <a:latin typeface="Arial"/>
              </a:rPr>
              <a:t>Hays</a:t>
            </a:r>
            <a:r>
              <a:rPr lang="pl-PL" sz="1100" dirty="0">
                <a:solidFill>
                  <a:srgbClr val="000000"/>
                </a:solidFill>
                <a:latin typeface="Arial"/>
              </a:rPr>
              <a:t> Poland</a:t>
            </a:r>
            <a:r>
              <a:rPr lang="pl-PL" sz="1200" dirty="0">
                <a:solidFill>
                  <a:srgbClr val="000000"/>
                </a:solidFill>
                <a:latin typeface="Arial"/>
              </a:rPr>
              <a:t>.</a:t>
            </a:r>
            <a:endParaRPr lang="en-GB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965EECE-6482-4871-A195-46F9EDE3ADFC}"/>
              </a:ext>
            </a:extLst>
          </p:cNvPr>
          <p:cNvSpPr txBox="1">
            <a:spLocks/>
          </p:cNvSpPr>
          <p:nvPr/>
        </p:nvSpPr>
        <p:spPr>
          <a:xfrm>
            <a:off x="607755" y="6044109"/>
            <a:ext cx="7750249" cy="360837"/>
          </a:xfrm>
          <a:prstGeom prst="rect">
            <a:avLst/>
          </a:prstGeom>
        </p:spPr>
        <p:txBody>
          <a:bodyPr vert="horz" lIns="67500" tIns="35100" rIns="67500" bIns="351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solidFill>
                  <a:srgbClr val="000000"/>
                </a:solidFill>
                <a:latin typeface="Arial"/>
              </a:rPr>
              <a:t>*Najczęściej wskazywane. Procenty nie sumują się do 100, ponieważ możliwe było zaznaczenie więcej niż jednej odpowiedzi.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76E81-6F8A-4A61-8F90-CC09199C1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295679"/>
            <a:ext cx="77724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60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6424DB8-5EB3-4C05-807C-6224B9E29D17}"/>
              </a:ext>
            </a:extLst>
          </p:cNvPr>
          <p:cNvSpPr/>
          <p:nvPr/>
        </p:nvSpPr>
        <p:spPr bwMode="auto">
          <a:xfrm>
            <a:off x="551763" y="1205973"/>
            <a:ext cx="8035537" cy="1001733"/>
          </a:xfrm>
          <a:prstGeom prst="rect">
            <a:avLst/>
          </a:prstGeom>
          <a:solidFill>
            <a:srgbClr val="80379B"/>
          </a:solidFill>
          <a:ln w="19050" cmpd="sng">
            <a:solidFill>
              <a:srgbClr val="80379B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AD0A391-ADD1-4F82-BEF6-B0D4968B00DB}"/>
              </a:ext>
            </a:extLst>
          </p:cNvPr>
          <p:cNvSpPr txBox="1">
            <a:spLocks/>
          </p:cNvSpPr>
          <p:nvPr/>
        </p:nvSpPr>
        <p:spPr>
          <a:xfrm>
            <a:off x="551763" y="6443978"/>
            <a:ext cx="6676258" cy="273313"/>
          </a:xfrm>
          <a:prstGeom prst="rect">
            <a:avLst/>
          </a:prstGeom>
        </p:spPr>
        <p:txBody>
          <a:bodyPr vert="horz" lIns="67500" tIns="35100" rIns="67500" bIns="351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solidFill>
                  <a:srgbClr val="000000"/>
                </a:solidFill>
                <a:latin typeface="Arial"/>
              </a:rPr>
              <a:t>Źródło: Raport płacowy 2021, </a:t>
            </a:r>
            <a:r>
              <a:rPr lang="pl-PL" sz="1100" dirty="0" err="1">
                <a:solidFill>
                  <a:srgbClr val="000000"/>
                </a:solidFill>
                <a:latin typeface="Arial"/>
              </a:rPr>
              <a:t>Hays</a:t>
            </a:r>
            <a:r>
              <a:rPr lang="pl-PL" sz="1100" dirty="0">
                <a:solidFill>
                  <a:srgbClr val="000000"/>
                </a:solidFill>
                <a:latin typeface="Arial"/>
              </a:rPr>
              <a:t> Poland</a:t>
            </a:r>
            <a:r>
              <a:rPr lang="pl-PL" sz="1200" dirty="0">
                <a:solidFill>
                  <a:srgbClr val="000000"/>
                </a:solidFill>
                <a:latin typeface="Arial"/>
              </a:rPr>
              <a:t>.</a:t>
            </a:r>
            <a:endParaRPr lang="en-GB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965EECE-6482-4871-A195-46F9EDE3ADFC}"/>
              </a:ext>
            </a:extLst>
          </p:cNvPr>
          <p:cNvSpPr txBox="1">
            <a:spLocks/>
          </p:cNvSpPr>
          <p:nvPr/>
        </p:nvSpPr>
        <p:spPr>
          <a:xfrm>
            <a:off x="607755" y="6044109"/>
            <a:ext cx="7750249" cy="360837"/>
          </a:xfrm>
          <a:prstGeom prst="rect">
            <a:avLst/>
          </a:prstGeom>
        </p:spPr>
        <p:txBody>
          <a:bodyPr vert="horz" lIns="67500" tIns="35100" rIns="67500" bIns="351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63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000" dirty="0">
                <a:solidFill>
                  <a:srgbClr val="000000"/>
                </a:solidFill>
                <a:latin typeface="Arial"/>
              </a:rPr>
              <a:t>*Procenty nie sumują się do 100, ponieważ możliwe było zaznaczenie więcej niż jednej odpowiedzi.</a:t>
            </a:r>
            <a:endParaRPr lang="en-GB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AE5C28-B80B-4A5B-A411-13232B257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" y="2308067"/>
            <a:ext cx="7781925" cy="3667125"/>
          </a:xfrm>
          <a:prstGeom prst="rect">
            <a:avLst/>
          </a:prstGeom>
        </p:spPr>
      </p:pic>
      <p:pic>
        <p:nvPicPr>
          <p:cNvPr id="13" name="Graphic 12" descr="Plant">
            <a:extLst>
              <a:ext uri="{FF2B5EF4-FFF2-40B4-BE49-F238E27FC236}">
                <a16:creationId xmlns:a16="http://schemas.microsoft.com/office/drawing/2014/main" id="{15D409DA-78CD-480E-B8D2-10CB282D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754" y="1244211"/>
            <a:ext cx="913631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805216-49E4-49F2-A78A-DC145EB8A1BA}"/>
              </a:ext>
            </a:extLst>
          </p:cNvPr>
          <p:cNvSpPr txBox="1"/>
          <p:nvPr/>
        </p:nvSpPr>
        <p:spPr>
          <a:xfrm>
            <a:off x="1577376" y="1378245"/>
            <a:ext cx="6624736" cy="646331"/>
          </a:xfrm>
          <a:prstGeom prst="rect">
            <a:avLst/>
          </a:prstGeom>
          <a:solidFill>
            <a:srgbClr val="80379B"/>
          </a:solidFill>
          <a:ln>
            <a:solidFill>
              <a:srgbClr val="80379B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ODPOWIEDNICH KOMPETENCJI</a:t>
            </a:r>
          </a:p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ROZWOJU TALENTÓW W ORGANIZACJI</a:t>
            </a:r>
          </a:p>
        </p:txBody>
      </p:sp>
    </p:spTree>
    <p:extLst>
      <p:ext uri="{BB962C8B-B14F-4D97-AF65-F5344CB8AC3E}">
        <p14:creationId xmlns:p14="http://schemas.microsoft.com/office/powerpoint/2010/main" val="10856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14C098-FC2A-4EBF-B295-AEF2CE7BD28A}"/>
              </a:ext>
            </a:extLst>
          </p:cNvPr>
          <p:cNvSpPr/>
          <p:nvPr/>
        </p:nvSpPr>
        <p:spPr>
          <a:xfrm>
            <a:off x="583099" y="2529411"/>
            <a:ext cx="1864322" cy="1803171"/>
          </a:xfrm>
          <a:prstGeom prst="rect">
            <a:avLst/>
          </a:prstGeom>
          <a:solidFill>
            <a:srgbClr val="80379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400" b="1" kern="0" dirty="0">
                <a:solidFill>
                  <a:srgbClr val="002776"/>
                </a:solidFill>
                <a:latin typeface="Arial"/>
              </a:rPr>
              <a:t>DOSTOSOWANIE PROGRAMÓW SZKOLENIOWYCH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rgbClr val="FFFFFF"/>
                </a:solidFill>
                <a:latin typeface="Arial"/>
              </a:rPr>
              <a:t>DO FORMY ZDALNEJ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3BE84F-58F1-4AFA-9620-CD4CCA1B31C5}"/>
              </a:ext>
            </a:extLst>
          </p:cNvPr>
          <p:cNvSpPr/>
          <p:nvPr/>
        </p:nvSpPr>
        <p:spPr>
          <a:xfrm>
            <a:off x="4690418" y="4487780"/>
            <a:ext cx="1892508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WSPIERANIE ROZWOJU</a:t>
            </a:r>
          </a:p>
          <a:p>
            <a:pPr lvl="0" defTabSz="457200">
              <a:defRPr/>
            </a:pPr>
            <a:r>
              <a:rPr lang="pl-PL" sz="1400" b="1" kern="0" dirty="0">
                <a:solidFill>
                  <a:srgbClr val="009FDA"/>
                </a:solidFill>
                <a:latin typeface="Arial"/>
              </a:rPr>
              <a:t>UNIWERSALNYCH KOMPETENCJI MIĘKKICH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681AE1-8072-4F3E-978B-2F3F81219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8" y="4487780"/>
            <a:ext cx="1869189" cy="18031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76E3A7A-72BF-44DE-A377-497052F70157}"/>
              </a:ext>
            </a:extLst>
          </p:cNvPr>
          <p:cNvSpPr/>
          <p:nvPr/>
        </p:nvSpPr>
        <p:spPr>
          <a:xfrm>
            <a:off x="2639192" y="2525418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9FDA"/>
                </a:solidFill>
                <a:latin typeface="Arial"/>
              </a:rPr>
              <a:t>ANALIZA KOMPETENCJI NIEZBĘDNYCH FIRMIE</a:t>
            </a:r>
            <a:endParaRPr lang="pl-PL" sz="1600" b="1" kern="0" dirty="0">
              <a:solidFill>
                <a:schemeClr val="bg1"/>
              </a:solidFill>
              <a:latin typeface="Arial"/>
            </a:endParaRPr>
          </a:p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W NOWEJ NORMALNOŚCI</a:t>
            </a:r>
            <a:endParaRPr lang="pl-PL" sz="1400" b="1" kern="0" dirty="0">
              <a:solidFill>
                <a:srgbClr val="009FDA"/>
              </a:solidFill>
              <a:latin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179171-2218-4D7C-9BFF-A138336C2E33}"/>
              </a:ext>
            </a:extLst>
          </p:cNvPr>
          <p:cNvSpPr/>
          <p:nvPr/>
        </p:nvSpPr>
        <p:spPr>
          <a:xfrm>
            <a:off x="6763889" y="4487780"/>
            <a:ext cx="1864322" cy="1803171"/>
          </a:xfrm>
          <a:prstGeom prst="rect">
            <a:avLst/>
          </a:prstGeom>
          <a:solidFill>
            <a:srgbClr val="80379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ZATRZYMANIE TALENTÓW </a:t>
            </a:r>
          </a:p>
          <a:p>
            <a:pPr lvl="0" defTabSz="457200">
              <a:defRPr/>
            </a:pPr>
            <a:r>
              <a:rPr lang="pl-PL" sz="1100" b="1" kern="0" dirty="0">
                <a:solidFill>
                  <a:schemeClr val="bg1"/>
                </a:solidFill>
                <a:latin typeface="Arial"/>
              </a:rPr>
              <a:t>POPRZEZ MOŻLIWOŚĆ PRZEKWALIFIKOWANIA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44E455-846D-4F26-B18F-DCC62E97D1EF}"/>
              </a:ext>
            </a:extLst>
          </p:cNvPr>
          <p:cNvSpPr/>
          <p:nvPr/>
        </p:nvSpPr>
        <p:spPr>
          <a:xfrm>
            <a:off x="2639192" y="4487779"/>
            <a:ext cx="1864322" cy="1803171"/>
          </a:xfrm>
          <a:prstGeom prst="rect">
            <a:avLst/>
          </a:prstGeom>
          <a:solidFill>
            <a:srgbClr val="80379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600" b="1" kern="0" dirty="0">
                <a:solidFill>
                  <a:srgbClr val="002776"/>
                </a:solidFill>
                <a:latin typeface="Arial"/>
              </a:rPr>
              <a:t>ROZWÓJ KOMPETENCJI CYFROWYCH</a:t>
            </a:r>
          </a:p>
          <a:p>
            <a:pPr lvl="0" defTabSz="457200">
              <a:defRPr/>
            </a:pPr>
            <a:r>
              <a:rPr lang="pl-PL" sz="1200" b="1" kern="0" dirty="0">
                <a:solidFill>
                  <a:srgbClr val="FFFFFF"/>
                </a:solidFill>
                <a:latin typeface="Arial"/>
              </a:rPr>
              <a:t>W KAŻDYM OBSZARZE SPECJALIZACYJNYM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8C262-28B7-4677-B7DD-167C92394951}"/>
              </a:ext>
            </a:extLst>
          </p:cNvPr>
          <p:cNvSpPr/>
          <p:nvPr/>
        </p:nvSpPr>
        <p:spPr>
          <a:xfrm>
            <a:off x="6769172" y="2508010"/>
            <a:ext cx="1864322" cy="1803171"/>
          </a:xfrm>
          <a:prstGeom prst="rect">
            <a:avLst/>
          </a:prstGeom>
          <a:solidFill>
            <a:srgbClr val="002776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defTabSz="457200">
              <a:defRPr/>
            </a:pPr>
            <a:r>
              <a:rPr lang="pl-PL" sz="1200" b="1" kern="0" dirty="0">
                <a:solidFill>
                  <a:schemeClr val="bg1"/>
                </a:solidFill>
                <a:latin typeface="Arial"/>
              </a:rPr>
              <a:t>IDENTYFIKACJA</a:t>
            </a:r>
          </a:p>
          <a:p>
            <a:pPr lvl="0" defTabSz="457200">
              <a:defRPr/>
            </a:pPr>
            <a:r>
              <a:rPr lang="pl-PL" sz="1400" b="1" kern="0" dirty="0">
                <a:solidFill>
                  <a:srgbClr val="009FDA"/>
                </a:solidFill>
                <a:latin typeface="Arial"/>
              </a:rPr>
              <a:t>LUK KOMPETENCJI W ORGANIZACJI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725CB-2F4C-4589-810B-9923C20F3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232" y="2512007"/>
            <a:ext cx="1920694" cy="17991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F87421-ACCA-43FA-AE4F-A46E40D20912}"/>
              </a:ext>
            </a:extLst>
          </p:cNvPr>
          <p:cNvSpPr/>
          <p:nvPr/>
        </p:nvSpPr>
        <p:spPr bwMode="auto">
          <a:xfrm>
            <a:off x="583099" y="1205973"/>
            <a:ext cx="8045112" cy="1001733"/>
          </a:xfrm>
          <a:prstGeom prst="rect">
            <a:avLst/>
          </a:prstGeom>
          <a:solidFill>
            <a:srgbClr val="80379B"/>
          </a:solidFill>
          <a:ln w="19050" cmpd="sng">
            <a:solidFill>
              <a:srgbClr val="80379B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3538" fontAlgn="auto">
              <a:spcBef>
                <a:spcPts val="0"/>
              </a:spcBef>
              <a:spcAft>
                <a:spcPts val="300"/>
              </a:spcAft>
              <a:defRPr/>
            </a:pPr>
            <a:endParaRPr lang="pl-PL" sz="1400" dirty="0">
              <a:solidFill>
                <a:srgbClr val="747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Plant">
            <a:extLst>
              <a:ext uri="{FF2B5EF4-FFF2-40B4-BE49-F238E27FC236}">
                <a16:creationId xmlns:a16="http://schemas.microsoft.com/office/drawing/2014/main" id="{6D64A5D1-DB23-4711-904F-ECCDA2F08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7754" y="1244211"/>
            <a:ext cx="913631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28B884C-9B63-4F14-873E-EA44392A6353}"/>
              </a:ext>
            </a:extLst>
          </p:cNvPr>
          <p:cNvSpPr txBox="1"/>
          <p:nvPr/>
        </p:nvSpPr>
        <p:spPr>
          <a:xfrm>
            <a:off x="1577376" y="1378245"/>
            <a:ext cx="6624736" cy="646331"/>
          </a:xfrm>
          <a:prstGeom prst="rect">
            <a:avLst/>
          </a:prstGeom>
          <a:solidFill>
            <a:srgbClr val="80379B"/>
          </a:solidFill>
          <a:ln>
            <a:solidFill>
              <a:srgbClr val="80379B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ZAPEWNIENIE ODPOWIEDNICH KOMPETENCJI</a:t>
            </a:r>
          </a:p>
          <a:p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ROZWOJU TALENTÓW W ORGANIZACJI</a:t>
            </a:r>
          </a:p>
        </p:txBody>
      </p:sp>
    </p:spTree>
    <p:extLst>
      <p:ext uri="{BB962C8B-B14F-4D97-AF65-F5344CB8AC3E}">
        <p14:creationId xmlns:p14="http://schemas.microsoft.com/office/powerpoint/2010/main" val="26497749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421</Words>
  <Application>Microsoft Office PowerPoint</Application>
  <PresentationFormat>On-screen Show (4:3)</PresentationFormat>
  <Paragraphs>127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Arial (Headings)</vt:lpstr>
      <vt:lpstr>Calibri</vt:lpstr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M.Filipowicz</dc:creator>
  <cp:lastModifiedBy>Nowak, Zofia</cp:lastModifiedBy>
  <cp:revision>791</cp:revision>
  <cp:lastPrinted>2020-12-07T06:38:07Z</cp:lastPrinted>
  <dcterms:created xsi:type="dcterms:W3CDTF">2013-03-18T09:16:59Z</dcterms:created>
  <dcterms:modified xsi:type="dcterms:W3CDTF">2021-01-28T13:50:53Z</dcterms:modified>
</cp:coreProperties>
</file>