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2" r:id="rId3"/>
    <p:sldId id="271" r:id="rId4"/>
    <p:sldId id="273" r:id="rId5"/>
    <p:sldId id="274" r:id="rId6"/>
    <p:sldId id="276" r:id="rId7"/>
    <p:sldId id="275" r:id="rId8"/>
    <p:sldId id="277" r:id="rId9"/>
    <p:sldId id="278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0343F72-6477-4BA9-A778-0B847D30BEAE}">
          <p14:sldIdLst>
            <p14:sldId id="270"/>
            <p14:sldId id="272"/>
            <p14:sldId id="271"/>
            <p14:sldId id="273"/>
            <p14:sldId id="274"/>
            <p14:sldId id="276"/>
            <p14:sldId id="275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Filipowicz@wup.opole.local" initials="M" lastIdx="1" clrIdx="0">
    <p:extLst>
      <p:ext uri="{19B8F6BF-5375-455C-9EA6-DF929625EA0E}">
        <p15:presenceInfo xmlns:p15="http://schemas.microsoft.com/office/powerpoint/2012/main" userId="S-1-5-21-3269965394-258514-1096100718-1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CC127"/>
    <a:srgbClr val="595959"/>
    <a:srgbClr val="046D8B"/>
    <a:srgbClr val="343434"/>
    <a:srgbClr val="214C7F"/>
    <a:srgbClr val="376092"/>
    <a:srgbClr val="FBC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5" autoAdjust="0"/>
    <p:restoredTop sz="94620" autoAdjust="0"/>
  </p:normalViewPr>
  <p:slideViewPr>
    <p:cSldViewPr>
      <p:cViewPr varScale="1">
        <p:scale>
          <a:sx n="105" d="100"/>
          <a:sy n="105" d="100"/>
        </p:scale>
        <p:origin x="18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8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192.168.3.200\wup_po\WYDARZENIA%20MEDIALNE\OPOLSKIE%20FORUM%20ZAWODOWE\II%20OFZ%20cz.%201\Prezentacje\wykres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192.168.3.200\wup_po\WYDARZENIA%20MEDIALNE\OPOLSKIE%20FORUM%20ZAWODOWE\II%20OFZ%20cz.%201\Prezentacje\wykres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192.168.3.200\wup_po\WYDARZENIA%20MEDIALNE\OPOLSKIE%20FORUM%20ZAWODOWE\II%20OFZ%20cz.%201\Prezentacje\wykresy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192.168.3.200\wup_po\WYDARZENIA%20MEDIALNE\OPOLSKIE%20FORUM%20ZAWODOWE\II%20OFZ%20cz.%201\Prezentacje\wykres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87163648483502"/>
          <c:y val="0"/>
          <c:w val="0.60184423952894128"/>
          <c:h val="0.824346216935169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sedlak!$B$2</c:f>
              <c:strCache>
                <c:ptCount val="1"/>
                <c:pt idx="0">
                  <c:v>Realizacja </c:v>
                </c:pt>
              </c:strCache>
            </c:strRef>
          </c:tx>
          <c:spPr>
            <a:solidFill>
              <a:srgbClr val="046D8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158871236529275"/>
                  <c:y val="-8.04117079446767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1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9C-4EB5-97DB-3B8AA98C83E7}"/>
                </c:ext>
              </c:extLst>
            </c:dLbl>
            <c:dLbl>
              <c:idx val="1"/>
              <c:layout>
                <c:manualLayout>
                  <c:x val="1.5520497722475176E-2"/>
                  <c:y val="-2.68039026482255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9C-4EB5-97DB-3B8AA98C83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sedlak!$A$3:$A$5</c:f>
              <c:strCache>
                <c:ptCount val="3"/>
                <c:pt idx="0">
                  <c:v>Zawieszenie organizacji szkoleń</c:v>
                </c:pt>
                <c:pt idx="1">
                  <c:v>Zamrożenie budżetu wynagrodzeń</c:v>
                </c:pt>
                <c:pt idx="2">
                  <c:v>Redukacja zatrudnienia </c:v>
                </c:pt>
              </c:strCache>
            </c:strRef>
          </c:cat>
          <c:val>
            <c:numRef>
              <c:f>sedlak!$B$3:$B$5</c:f>
              <c:numCache>
                <c:formatCode>0%</c:formatCode>
                <c:ptCount val="3"/>
                <c:pt idx="0">
                  <c:v>0.68</c:v>
                </c:pt>
                <c:pt idx="1">
                  <c:v>0.35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E-48AE-82FE-94B0F1A1C5C3}"/>
            </c:ext>
          </c:extLst>
        </c:ser>
        <c:ser>
          <c:idx val="1"/>
          <c:order val="1"/>
          <c:tx>
            <c:strRef>
              <c:f>sedlak!$C$2</c:f>
              <c:strCache>
                <c:ptCount val="1"/>
                <c:pt idx="0">
                  <c:v>Plany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723252971892012"/>
                  <c:y val="-5.36078052964521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1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9C-4EB5-97DB-3B8AA98C83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sedlak!$A$3:$A$5</c:f>
              <c:strCache>
                <c:ptCount val="3"/>
                <c:pt idx="0">
                  <c:v>Zawieszenie organizacji szkoleń</c:v>
                </c:pt>
                <c:pt idx="1">
                  <c:v>Zamrożenie budżetu wynagrodzeń</c:v>
                </c:pt>
                <c:pt idx="2">
                  <c:v>Redukacja zatrudnienia </c:v>
                </c:pt>
              </c:strCache>
            </c:strRef>
          </c:cat>
          <c:val>
            <c:numRef>
              <c:f>sedlak!$C$3:$C$5</c:f>
              <c:numCache>
                <c:formatCode>0%</c:formatCode>
                <c:ptCount val="3"/>
                <c:pt idx="0">
                  <c:v>0.45</c:v>
                </c:pt>
                <c:pt idx="1">
                  <c:v>0.15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FE-48AE-82FE-94B0F1A1C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-30"/>
        <c:axId val="527704208"/>
        <c:axId val="527696336"/>
      </c:barChart>
      <c:catAx>
        <c:axId val="527704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7696336"/>
        <c:crosses val="autoZero"/>
        <c:auto val="1"/>
        <c:lblAlgn val="ctr"/>
        <c:lblOffset val="100"/>
        <c:noMultiLvlLbl val="0"/>
      </c:catAx>
      <c:valAx>
        <c:axId val="52769633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770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i="1"/>
      </a:pPr>
      <a:endParaRPr lang="pl-P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Bieżące zainteresowanie szkoleniami PZ</a:t>
            </a:r>
          </a:p>
        </c:rich>
      </c:tx>
      <c:layout>
        <c:manualLayout>
          <c:xMode val="edge"/>
          <c:yMode val="edge"/>
          <c:x val="0.21765519240000586"/>
          <c:y val="3.70157773964758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9.7406678440531122E-2"/>
          <c:y val="0.11214151788347249"/>
          <c:w val="0.88559290837357363"/>
          <c:h val="0.7054305351531585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pup!$A$52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1" i="1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pup!$B$50:$D$51</c:f>
              <c:strCache>
                <c:ptCount val="3"/>
                <c:pt idx="0">
                  <c:v>I-2019/III2020</c:v>
                </c:pt>
                <c:pt idx="1">
                  <c:v>XII 2020</c:v>
                </c:pt>
                <c:pt idx="2">
                  <c:v>II 2021</c:v>
                </c:pt>
              </c:strCache>
            </c:strRef>
          </c:cat>
          <c:val>
            <c:numRef>
              <c:f>pup!$B$52:$D$52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0.12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4-4A1F-B47F-D381D024078C}"/>
            </c:ext>
          </c:extLst>
        </c:ser>
        <c:ser>
          <c:idx val="1"/>
          <c:order val="1"/>
          <c:tx>
            <c:strRef>
              <c:f>pup!$A$53</c:f>
              <c:strCache>
                <c:ptCount val="1"/>
                <c:pt idx="0">
                  <c:v>Nie wiem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cat>
            <c:strRef>
              <c:f>pup!$B$50:$D$51</c:f>
              <c:strCache>
                <c:ptCount val="3"/>
                <c:pt idx="0">
                  <c:v>I-2019/III2020</c:v>
                </c:pt>
                <c:pt idx="1">
                  <c:v>XII 2020</c:v>
                </c:pt>
                <c:pt idx="2">
                  <c:v>II 2021</c:v>
                </c:pt>
              </c:strCache>
            </c:strRef>
          </c:cat>
          <c:val>
            <c:numRef>
              <c:f>pup!$B$53:$D$53</c:f>
              <c:numCache>
                <c:formatCode>0%</c:formatCode>
                <c:ptCount val="3"/>
                <c:pt idx="0">
                  <c:v>7.0000000000000007E-2</c:v>
                </c:pt>
                <c:pt idx="1">
                  <c:v>7.0000000000000007E-2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24-4A1F-B47F-D381D024078C}"/>
            </c:ext>
          </c:extLst>
        </c:ser>
        <c:ser>
          <c:idx val="2"/>
          <c:order val="2"/>
          <c:tx>
            <c:strRef>
              <c:f>pup!$A$54</c:f>
              <c:strCache>
                <c:ptCount val="1"/>
                <c:pt idx="0">
                  <c:v>Nie</c:v>
                </c:pt>
              </c:strCache>
            </c:strRef>
          </c:tx>
          <c:spPr>
            <a:pattFill prst="wdUpDiag">
              <a:fgClr>
                <a:sysClr val="window" lastClr="FFFFFF">
                  <a:lumMod val="75000"/>
                </a:sysClr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cat>
            <c:strRef>
              <c:f>pup!$B$50:$D$51</c:f>
              <c:strCache>
                <c:ptCount val="3"/>
                <c:pt idx="0">
                  <c:v>I-2019/III2020</c:v>
                </c:pt>
                <c:pt idx="1">
                  <c:v>XII 2020</c:v>
                </c:pt>
                <c:pt idx="2">
                  <c:v>II 2021</c:v>
                </c:pt>
              </c:strCache>
            </c:strRef>
          </c:cat>
          <c:val>
            <c:numRef>
              <c:f>pup!$B$54:$D$54</c:f>
              <c:numCache>
                <c:formatCode>0%</c:formatCode>
                <c:ptCount val="3"/>
                <c:pt idx="0">
                  <c:v>0.86</c:v>
                </c:pt>
                <c:pt idx="1">
                  <c:v>0.81</c:v>
                </c:pt>
                <c:pt idx="2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24-4A1F-B47F-D381D0240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100"/>
        <c:axId val="540937608"/>
        <c:axId val="540934984"/>
      </c:barChart>
      <c:catAx>
        <c:axId val="540937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0934984"/>
        <c:crosses val="autoZero"/>
        <c:auto val="1"/>
        <c:lblAlgn val="ctr"/>
        <c:lblOffset val="100"/>
        <c:noMultiLvlLbl val="0"/>
      </c:catAx>
      <c:valAx>
        <c:axId val="5409349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0937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i="1"/>
      </a:pPr>
      <a:endParaRPr lang="pl-PL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FCC127"/>
            </a:solidFill>
          </c:spPr>
          <c:explosion val="1"/>
          <c:dPt>
            <c:idx val="0"/>
            <c:bubble3D val="0"/>
            <c:spPr>
              <a:solidFill>
                <a:srgbClr val="FCC1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47-46AE-A473-A8FF496303FA}"/>
              </c:ext>
            </c:extLst>
          </c:dPt>
          <c:dPt>
            <c:idx val="1"/>
            <c:bubble3D val="0"/>
            <c:spPr>
              <a:pattFill prst="wdUpDiag">
                <a:fgClr>
                  <a:sysClr val="window" lastClr="FFFFFF">
                    <a:lumMod val="95000"/>
                  </a:sysClr>
                </a:fgClr>
                <a:bgClr>
                  <a:sysClr val="window" lastClr="FFFFFF">
                    <a:lumMod val="85000"/>
                  </a:sysClr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47-46AE-A473-A8FF496303FA}"/>
              </c:ext>
            </c:extLst>
          </c:dPt>
          <c:val>
            <c:numRef>
              <c:f>kfs!$B$44:$C$44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47-46AE-A473-A8FF49630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4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Prognoza zapotrzebowania na szkolenia PZ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0191397967919531"/>
          <c:y val="3.5529585210557539E-2"/>
          <c:w val="0.84786529321205206"/>
          <c:h val="0.744591718348672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pup!$A$94</c:f>
              <c:strCache>
                <c:ptCount val="1"/>
                <c:pt idx="0">
                  <c:v>Wzrośnie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1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pup!$B$93:$C$93</c:f>
              <c:strCache>
                <c:ptCount val="2"/>
                <c:pt idx="0">
                  <c:v>XII 2020</c:v>
                </c:pt>
                <c:pt idx="1">
                  <c:v>II 2021</c:v>
                </c:pt>
              </c:strCache>
            </c:strRef>
          </c:cat>
          <c:val>
            <c:numRef>
              <c:f>pup!$B$94:$C$94</c:f>
              <c:numCache>
                <c:formatCode>0%</c:formatCode>
                <c:ptCount val="2"/>
                <c:pt idx="0">
                  <c:v>0.37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28-45AC-91C3-BBF6D9A7C5DB}"/>
            </c:ext>
          </c:extLst>
        </c:ser>
        <c:ser>
          <c:idx val="1"/>
          <c:order val="1"/>
          <c:tx>
            <c:strRef>
              <c:f>pup!$A$95</c:f>
              <c:strCache>
                <c:ptCount val="1"/>
                <c:pt idx="0">
                  <c:v>Nie zmieni się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1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pup!$B$93:$C$93</c:f>
              <c:strCache>
                <c:ptCount val="2"/>
                <c:pt idx="0">
                  <c:v>XII 2020</c:v>
                </c:pt>
                <c:pt idx="1">
                  <c:v>II 2021</c:v>
                </c:pt>
              </c:strCache>
            </c:strRef>
          </c:cat>
          <c:val>
            <c:numRef>
              <c:f>pup!$B$95:$C$95</c:f>
              <c:numCache>
                <c:formatCode>0%</c:formatCode>
                <c:ptCount val="2"/>
                <c:pt idx="0">
                  <c:v>0.33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28-45AC-91C3-BBF6D9A7C5DB}"/>
            </c:ext>
          </c:extLst>
        </c:ser>
        <c:ser>
          <c:idx val="2"/>
          <c:order val="2"/>
          <c:tx>
            <c:strRef>
              <c:f>pup!$A$96</c:f>
              <c:strCache>
                <c:ptCount val="1"/>
                <c:pt idx="0">
                  <c:v>Zmniejszy się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pup!$B$93:$C$93</c:f>
              <c:strCache>
                <c:ptCount val="2"/>
                <c:pt idx="0">
                  <c:v>XII 2020</c:v>
                </c:pt>
                <c:pt idx="1">
                  <c:v>II 2021</c:v>
                </c:pt>
              </c:strCache>
            </c:strRef>
          </c:cat>
          <c:val>
            <c:numRef>
              <c:f>pup!$B$96:$C$96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28-45AC-91C3-BBF6D9A7C5DB}"/>
            </c:ext>
          </c:extLst>
        </c:ser>
        <c:ser>
          <c:idx val="3"/>
          <c:order val="3"/>
          <c:tx>
            <c:strRef>
              <c:f>pup!$A$97</c:f>
              <c:strCache>
                <c:ptCount val="1"/>
                <c:pt idx="0">
                  <c:v>Nie wiem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pup!$B$93:$C$93</c:f>
              <c:strCache>
                <c:ptCount val="2"/>
                <c:pt idx="0">
                  <c:v>XII 2020</c:v>
                </c:pt>
                <c:pt idx="1">
                  <c:v>II 2021</c:v>
                </c:pt>
              </c:strCache>
            </c:strRef>
          </c:cat>
          <c:val>
            <c:numRef>
              <c:f>pup!$B$97:$C$97</c:f>
              <c:numCache>
                <c:formatCode>0%</c:formatCode>
                <c:ptCount val="2"/>
                <c:pt idx="0">
                  <c:v>0.3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28-45AC-91C3-BBF6D9A7C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7708800"/>
        <c:axId val="527709784"/>
      </c:barChart>
      <c:catAx>
        <c:axId val="527708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7709784"/>
        <c:crosses val="autoZero"/>
        <c:auto val="1"/>
        <c:lblAlgn val="ctr"/>
        <c:lblOffset val="100"/>
        <c:noMultiLvlLbl val="0"/>
      </c:catAx>
      <c:valAx>
        <c:axId val="527709784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770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i="1"/>
      </a:pPr>
      <a:endParaRPr lang="pl-PL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0.33019</cdr:x>
      <cdr:y>0.79012</cdr:y>
    </cdr:from>
    <cdr:to>
      <cdr:x>0.44982</cdr:x>
      <cdr:y>0.79012</cdr:y>
    </cdr:to>
    <cdr:cxnSp macro="">
      <cdr:nvCxnSpPr>
        <cdr:cNvPr id="2" name="Łącznik prosty ze strzałką 1">
          <a:extLst xmlns:a="http://schemas.openxmlformats.org/drawingml/2006/main">
            <a:ext uri="{FF2B5EF4-FFF2-40B4-BE49-F238E27FC236}">
              <a16:creationId xmlns:a16="http://schemas.microsoft.com/office/drawing/2014/main" id="{3CDC74AF-3548-4B18-816C-B7DD1DDF52C0}"/>
            </a:ext>
          </a:extLst>
        </cdr:cNvPr>
        <cdr:cNvCxnSpPr/>
      </cdr:nvCxnSpPr>
      <cdr:spPr>
        <a:xfrm xmlns:a="http://schemas.openxmlformats.org/drawingml/2006/main">
          <a:off x="2959972" y="4608512"/>
          <a:ext cx="1072476" cy="0"/>
        </a:xfrm>
        <a:prstGeom xmlns:a="http://schemas.openxmlformats.org/drawingml/2006/main" prst="straightConnector1">
          <a:avLst/>
        </a:prstGeom>
        <a:ln xmlns:a="http://schemas.openxmlformats.org/drawingml/2006/main" w="85725">
          <a:solidFill>
            <a:srgbClr val="FFC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0.10236</cdr:x>
      <cdr:y>0.28999</cdr:y>
    </cdr:from>
    <cdr:to>
      <cdr:x>0.9505</cdr:x>
      <cdr:y>0.34508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A0E6BE27-58A4-4E21-8DBA-2CDCE56D4CC6}"/>
            </a:ext>
          </a:extLst>
        </cdr:cNvPr>
        <cdr:cNvSpPr txBox="1"/>
      </cdr:nvSpPr>
      <cdr:spPr>
        <a:xfrm xmlns:a="http://schemas.openxmlformats.org/drawingml/2006/main">
          <a:off x="936104" y="1599936"/>
          <a:ext cx="7756263" cy="3039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pl-PL" sz="1600" b="1" i="1" dirty="0">
              <a:solidFill>
                <a:srgbClr val="595959"/>
              </a:solidFill>
            </a:rPr>
            <a:t>Porównanie do XII 2020</a:t>
          </a:r>
        </a:p>
      </cdr:txBody>
    </cdr:sp>
  </cdr:relSizeAnchor>
  <cdr:relSizeAnchor xmlns:cdr="http://schemas.openxmlformats.org/drawingml/2006/chartDrawing">
    <cdr:from>
      <cdr:x>0.10265</cdr:x>
      <cdr:y>0.64797</cdr:y>
    </cdr:from>
    <cdr:to>
      <cdr:x>0.95079</cdr:x>
      <cdr:y>0.70306</cdr:y>
    </cdr:to>
    <cdr:sp macro="" textlink="">
      <cdr:nvSpPr>
        <cdr:cNvPr id="3" name="pole tekstowe 1">
          <a:extLst xmlns:a="http://schemas.openxmlformats.org/drawingml/2006/main">
            <a:ext uri="{FF2B5EF4-FFF2-40B4-BE49-F238E27FC236}">
              <a16:creationId xmlns:a16="http://schemas.microsoft.com/office/drawing/2014/main" id="{C1454032-52F5-4DB2-95F3-890570C5B897}"/>
            </a:ext>
          </a:extLst>
        </cdr:cNvPr>
        <cdr:cNvSpPr txBox="1"/>
      </cdr:nvSpPr>
      <cdr:spPr>
        <a:xfrm xmlns:a="http://schemas.openxmlformats.org/drawingml/2006/main">
          <a:off x="938703" y="3574991"/>
          <a:ext cx="7756263" cy="3039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sz="1600" b="1" i="1" dirty="0">
              <a:solidFill>
                <a:srgbClr val="595959"/>
              </a:solidFill>
            </a:rPr>
            <a:t>Porównanie do okresu sprzed epidemii (III-2020)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A63FD-8726-4DBB-BDC5-BF99F581A670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391F-849A-426C-A6FC-1B811D80FD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62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BEB7-9210-4C1B-83AF-3BDEBB39EEB0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91ECD-E559-4E0F-A59A-68482B5A0A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34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04A995-3131-4C5F-8B3B-3BAA04D5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7EBECDE-B16C-4C9E-8E9F-C34CC3916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195117B-F73D-45D9-BAE0-07C93F20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AA17A1C-7B81-4112-B752-8D531341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0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32C3-DA68-4735-9E82-697ADA142E5E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1" name="Picture 2" descr="Znalezione obrazy dla zapytania kfs logo">
            <a:extLst>
              <a:ext uri="{FF2B5EF4-FFF2-40B4-BE49-F238E27FC236}">
                <a16:creationId xmlns:a16="http://schemas.microsoft.com/office/drawing/2014/main" id="{036AE62A-8E73-44B4-9AB3-197E4CEAC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3" t="30000" r="16023" b="34000"/>
          <a:stretch/>
        </p:blipFill>
        <p:spPr bwMode="auto">
          <a:xfrm>
            <a:off x="7808609" y="274638"/>
            <a:ext cx="1247677" cy="46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7B3129F1-AAD2-4C21-B43B-5464536D6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4" t="25805" r="22781" b="25805"/>
          <a:stretch/>
        </p:blipFill>
        <p:spPr>
          <a:xfrm>
            <a:off x="2312631" y="67878"/>
            <a:ext cx="1017657" cy="740113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AE0AFA58-EE05-4406-8E18-C62D2A6E1A6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789827"/>
            <a:ext cx="9144000" cy="255012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43D364D5-5812-49E4-8116-D6418D4252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3" t="22025" r="5013" b="22025"/>
          <a:stretch/>
        </p:blipFill>
        <p:spPr>
          <a:xfrm>
            <a:off x="127836" y="136525"/>
            <a:ext cx="2076564" cy="653301"/>
          </a:xfrm>
          <a:prstGeom prst="rect">
            <a:avLst/>
          </a:prstGeom>
        </p:spPr>
      </p:pic>
      <p:grpSp>
        <p:nvGrpSpPr>
          <p:cNvPr id="7" name="Grupa 6">
            <a:extLst>
              <a:ext uri="{FF2B5EF4-FFF2-40B4-BE49-F238E27FC236}">
                <a16:creationId xmlns:a16="http://schemas.microsoft.com/office/drawing/2014/main" id="{D6C00958-F65A-4ABD-814D-121A2CB1F5F2}"/>
              </a:ext>
            </a:extLst>
          </p:cNvPr>
          <p:cNvGrpSpPr/>
          <p:nvPr userDrawn="1"/>
        </p:nvGrpSpPr>
        <p:grpSpPr>
          <a:xfrm>
            <a:off x="5012236" y="238462"/>
            <a:ext cx="2666496" cy="528709"/>
            <a:chOff x="5012236" y="238462"/>
            <a:chExt cx="2666496" cy="528709"/>
          </a:xfrm>
        </p:grpSpPr>
        <p:pic>
          <p:nvPicPr>
            <p:cNvPr id="15" name="Picture 2" descr="WUP">
              <a:extLst>
                <a:ext uri="{FF2B5EF4-FFF2-40B4-BE49-F238E27FC236}">
                  <a16:creationId xmlns:a16="http://schemas.microsoft.com/office/drawing/2014/main" id="{D0A599BF-BC27-49CA-8351-45FD29B2CB3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999" b="19001"/>
            <a:stretch/>
          </p:blipFill>
          <p:spPr bwMode="auto">
            <a:xfrm>
              <a:off x="5012236" y="238462"/>
              <a:ext cx="1114425" cy="504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az 15" descr="WUP_JSWO">
              <a:extLst>
                <a:ext uri="{FF2B5EF4-FFF2-40B4-BE49-F238E27FC236}">
                  <a16:creationId xmlns:a16="http://schemas.microsoft.com/office/drawing/2014/main" id="{4816DA20-2CD1-4326-BBEC-8DB8D120610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2" t="17547" b="11068"/>
            <a:stretch/>
          </p:blipFill>
          <p:spPr bwMode="auto">
            <a:xfrm>
              <a:off x="6126661" y="263115"/>
              <a:ext cx="1552071" cy="50405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A64E2A3-8128-4F31-BF57-ED7CB39C3E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"/>
          <a:stretch/>
        </p:blipFill>
        <p:spPr>
          <a:xfrm>
            <a:off x="1644587" y="1075183"/>
            <a:ext cx="5854825" cy="5782817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3573B1A-3829-478A-B5BC-4A6E187A0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04940"/>
              </p:ext>
            </p:extLst>
          </p:nvPr>
        </p:nvGraphicFramePr>
        <p:xfrm>
          <a:off x="0" y="5661248"/>
          <a:ext cx="9144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3084951266"/>
                    </a:ext>
                  </a:extLst>
                </a:gridCol>
              </a:tblGrid>
              <a:tr h="323408">
                <a:tc>
                  <a:txBody>
                    <a:bodyPr/>
                    <a:lstStyle/>
                    <a:p>
                      <a:pPr algn="ctr"/>
                      <a:r>
                        <a:rPr lang="pl-PL" i="1" dirty="0"/>
                        <a:t>Wojewódzki Urząd Pracy w Opolu</a:t>
                      </a:r>
                    </a:p>
                  </a:txBody>
                  <a:tcPr>
                    <a:solidFill>
                      <a:srgbClr val="214C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79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i="1" dirty="0"/>
                        <a:t>Luty 2021</a:t>
                      </a:r>
                    </a:p>
                  </a:txBody>
                  <a:tcPr>
                    <a:solidFill>
                      <a:srgbClr val="FCC1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493918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A0D7AD43-397B-489D-AC54-F3102639B28C}"/>
              </a:ext>
            </a:extLst>
          </p:cNvPr>
          <p:cNvSpPr txBox="1"/>
          <p:nvPr/>
        </p:nvSpPr>
        <p:spPr>
          <a:xfrm>
            <a:off x="50540" y="2564904"/>
            <a:ext cx="8892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i="1" dirty="0">
                <a:solidFill>
                  <a:srgbClr val="FBC026"/>
                </a:solidFill>
              </a:rPr>
              <a:t>Zainteresowanie finansowaniem z KFS szkoleń z pracy zdalnej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ole tekstowe 18">
            <a:extLst>
              <a:ext uri="{FF2B5EF4-FFF2-40B4-BE49-F238E27FC236}">
                <a16:creationId xmlns:a16="http://schemas.microsoft.com/office/drawing/2014/main" id="{E99719F3-F3EE-4AB6-92FC-90AE962AE547}"/>
              </a:ext>
            </a:extLst>
          </p:cNvPr>
          <p:cNvSpPr txBox="1"/>
          <p:nvPr/>
        </p:nvSpPr>
        <p:spPr>
          <a:xfrm>
            <a:off x="325086" y="143058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i="1" dirty="0"/>
              <a:t>Wyniki sondażu regionalnego</a:t>
            </a:r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id="{B1C62DC5-D953-4B7C-BAB9-7BD671B2D559}"/>
              </a:ext>
            </a:extLst>
          </p:cNvPr>
          <p:cNvGrpSpPr/>
          <p:nvPr/>
        </p:nvGrpSpPr>
        <p:grpSpPr>
          <a:xfrm>
            <a:off x="-4140968" y="1345061"/>
            <a:ext cx="13033448" cy="5096897"/>
            <a:chOff x="-3998639" y="1429026"/>
            <a:chExt cx="13033448" cy="5096897"/>
          </a:xfrm>
        </p:grpSpPr>
        <p:sp>
          <p:nvSpPr>
            <p:cNvPr id="21" name="Łuk blokowy 20">
              <a:extLst>
                <a:ext uri="{FF2B5EF4-FFF2-40B4-BE49-F238E27FC236}">
                  <a16:creationId xmlns:a16="http://schemas.microsoft.com/office/drawing/2014/main" id="{4E1539A7-F071-4B97-85BF-C1E72F909A91}"/>
                </a:ext>
              </a:extLst>
            </p:cNvPr>
            <p:cNvSpPr/>
            <p:nvPr/>
          </p:nvSpPr>
          <p:spPr>
            <a:xfrm>
              <a:off x="-3998639" y="1429026"/>
              <a:ext cx="5472816" cy="5096897"/>
            </a:xfrm>
            <a:prstGeom prst="blockArc">
              <a:avLst>
                <a:gd name="adj1" fmla="val 18900000"/>
                <a:gd name="adj2" fmla="val 2700000"/>
                <a:gd name="adj3" fmla="val 395"/>
              </a:avLst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66E442FF-9B84-4904-9B51-CEB60FCCC8D8}"/>
                </a:ext>
              </a:extLst>
            </p:cNvPr>
            <p:cNvGrpSpPr/>
            <p:nvPr/>
          </p:nvGrpSpPr>
          <p:grpSpPr>
            <a:xfrm>
              <a:off x="1052812" y="3607420"/>
              <a:ext cx="7981997" cy="962835"/>
              <a:chOff x="1840349" y="3575150"/>
              <a:chExt cx="7981997" cy="962835"/>
            </a:xfrm>
          </p:grpSpPr>
          <p:sp>
            <p:nvSpPr>
              <p:cNvPr id="32" name="Prostokąt: zaokrąglone rogi 31">
                <a:extLst>
                  <a:ext uri="{FF2B5EF4-FFF2-40B4-BE49-F238E27FC236}">
                    <a16:creationId xmlns:a16="http://schemas.microsoft.com/office/drawing/2014/main" id="{6F310B3B-63EC-4E62-8024-64A9B1E0248B}"/>
                  </a:ext>
                </a:extLst>
              </p:cNvPr>
              <p:cNvSpPr/>
              <p:nvPr/>
            </p:nvSpPr>
            <p:spPr>
              <a:xfrm>
                <a:off x="2342540" y="3647742"/>
                <a:ext cx="7479806" cy="860863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2483469"/>
                  <a:satOff val="9953"/>
                  <a:lumOff val="2157"/>
                  <a:alphaOff val="0"/>
                </a:schemeClr>
              </a:fillRef>
              <a:effectRef idx="0">
                <a:schemeClr val="accent5">
                  <a:hueOff val="-2483469"/>
                  <a:satOff val="9953"/>
                  <a:lumOff val="215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03354" tIns="66040" rIns="66040" bIns="66040" numCol="1" spcCol="1270" anchor="ctr" anchorCtr="0">
                <a:noAutofit/>
              </a:bodyPr>
              <a:lstStyle/>
              <a:p>
                <a:pPr marL="0" lvl="0" indent="0" algn="l" defTabSz="1155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l-PL" sz="3200" b="1" kern="1200"/>
              </a:p>
            </p:txBody>
          </p:sp>
          <p:sp>
            <p:nvSpPr>
              <p:cNvPr id="33" name="Owal 32">
                <a:extLst>
                  <a:ext uri="{FF2B5EF4-FFF2-40B4-BE49-F238E27FC236}">
                    <a16:creationId xmlns:a16="http://schemas.microsoft.com/office/drawing/2014/main" id="{68788650-6193-42F0-BAB3-7DA36C1843EB}"/>
                  </a:ext>
                </a:extLst>
              </p:cNvPr>
              <p:cNvSpPr/>
              <p:nvPr/>
            </p:nvSpPr>
            <p:spPr>
              <a:xfrm>
                <a:off x="1840349" y="3575150"/>
                <a:ext cx="1004447" cy="962835"/>
              </a:xfrm>
              <a:prstGeom prst="ellipse">
                <a:avLst/>
              </a:prstGeom>
            </p:spPr>
            <p:style>
              <a:lnRef idx="2">
                <a:schemeClr val="accent5">
                  <a:hueOff val="-2483469"/>
                  <a:satOff val="9953"/>
                  <a:lumOff val="2157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23" name="Grupa 22">
              <a:extLst>
                <a:ext uri="{FF2B5EF4-FFF2-40B4-BE49-F238E27FC236}">
                  <a16:creationId xmlns:a16="http://schemas.microsoft.com/office/drawing/2014/main" id="{BF1E45C9-FB3D-401D-BBCA-C5428FE3A940}"/>
                </a:ext>
              </a:extLst>
            </p:cNvPr>
            <p:cNvGrpSpPr/>
            <p:nvPr/>
          </p:nvGrpSpPr>
          <p:grpSpPr>
            <a:xfrm>
              <a:off x="621845" y="4762672"/>
              <a:ext cx="6049683" cy="962835"/>
              <a:chOff x="1403752" y="4691261"/>
              <a:chExt cx="6049683" cy="962835"/>
            </a:xfrm>
          </p:grpSpPr>
          <p:sp>
            <p:nvSpPr>
              <p:cNvPr id="30" name="Prostokąt: zaokrąglone rogi 29">
                <a:extLst>
                  <a:ext uri="{FF2B5EF4-FFF2-40B4-BE49-F238E27FC236}">
                    <a16:creationId xmlns:a16="http://schemas.microsoft.com/office/drawing/2014/main" id="{52E4A70A-8ADC-409B-A09B-D48F68EB7211}"/>
                  </a:ext>
                </a:extLst>
              </p:cNvPr>
              <p:cNvSpPr/>
              <p:nvPr/>
            </p:nvSpPr>
            <p:spPr>
              <a:xfrm>
                <a:off x="2152320" y="4744782"/>
                <a:ext cx="5301115" cy="860862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7450407"/>
                  <a:satOff val="29858"/>
                  <a:lumOff val="6471"/>
                  <a:alphaOff val="0"/>
                </a:schemeClr>
              </a:fillRef>
              <a:effectRef idx="0">
                <a:schemeClr val="accent5">
                  <a:hueOff val="-7450407"/>
                  <a:satOff val="29858"/>
                  <a:lumOff val="6471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03354" tIns="66040" rIns="66040" bIns="66040" numCol="1" spcCol="1270" anchor="ctr" anchorCtr="0">
                <a:noAutofit/>
              </a:bodyPr>
              <a:lstStyle/>
              <a:p>
                <a:pPr marL="0" lvl="0" indent="0" algn="l" defTabSz="1155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l-PL" sz="3200" b="1" kern="1200" dirty="0"/>
              </a:p>
            </p:txBody>
          </p:sp>
          <p:sp>
            <p:nvSpPr>
              <p:cNvPr id="31" name="Owal 30">
                <a:extLst>
                  <a:ext uri="{FF2B5EF4-FFF2-40B4-BE49-F238E27FC236}">
                    <a16:creationId xmlns:a16="http://schemas.microsoft.com/office/drawing/2014/main" id="{B3813026-BE37-49D0-A39A-7514247FACE4}"/>
                  </a:ext>
                </a:extLst>
              </p:cNvPr>
              <p:cNvSpPr/>
              <p:nvPr/>
            </p:nvSpPr>
            <p:spPr>
              <a:xfrm>
                <a:off x="1403752" y="4691261"/>
                <a:ext cx="983121" cy="962835"/>
              </a:xfrm>
              <a:prstGeom prst="ellipse">
                <a:avLst/>
              </a:prstGeom>
            </p:spPr>
            <p:style>
              <a:lnRef idx="2">
                <a:schemeClr val="accent5">
                  <a:hueOff val="-7450407"/>
                  <a:satOff val="29858"/>
                  <a:lumOff val="6471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24" name="Grupa 23">
              <a:extLst>
                <a:ext uri="{FF2B5EF4-FFF2-40B4-BE49-F238E27FC236}">
                  <a16:creationId xmlns:a16="http://schemas.microsoft.com/office/drawing/2014/main" id="{C77D1F3D-CCA1-49A2-AF89-EAF7C6D04A64}"/>
                </a:ext>
              </a:extLst>
            </p:cNvPr>
            <p:cNvGrpSpPr/>
            <p:nvPr/>
          </p:nvGrpSpPr>
          <p:grpSpPr>
            <a:xfrm>
              <a:off x="683568" y="2470584"/>
              <a:ext cx="8351241" cy="989228"/>
              <a:chOff x="1470584" y="2395262"/>
              <a:chExt cx="8351241" cy="989228"/>
            </a:xfrm>
          </p:grpSpPr>
          <p:grpSp>
            <p:nvGrpSpPr>
              <p:cNvPr id="26" name="Grupa 25">
                <a:extLst>
                  <a:ext uri="{FF2B5EF4-FFF2-40B4-BE49-F238E27FC236}">
                    <a16:creationId xmlns:a16="http://schemas.microsoft.com/office/drawing/2014/main" id="{52C1215F-4474-408D-8880-3935FDA45108}"/>
                  </a:ext>
                </a:extLst>
              </p:cNvPr>
              <p:cNvGrpSpPr/>
              <p:nvPr/>
            </p:nvGrpSpPr>
            <p:grpSpPr>
              <a:xfrm>
                <a:off x="1470584" y="2395262"/>
                <a:ext cx="8351241" cy="989228"/>
                <a:chOff x="1470584" y="2395262"/>
                <a:chExt cx="8351241" cy="989228"/>
              </a:xfrm>
            </p:grpSpPr>
            <p:sp>
              <p:nvSpPr>
                <p:cNvPr id="28" name="Prostokąt: zaokrąglone rogi 27">
                  <a:extLst>
                    <a:ext uri="{FF2B5EF4-FFF2-40B4-BE49-F238E27FC236}">
                      <a16:creationId xmlns:a16="http://schemas.microsoft.com/office/drawing/2014/main" id="{8CA0F284-7A5A-4790-B61D-3B2B1903160F}"/>
                    </a:ext>
                  </a:extLst>
                </p:cNvPr>
                <p:cNvSpPr/>
                <p:nvPr/>
              </p:nvSpPr>
              <p:spPr>
                <a:xfrm>
                  <a:off x="2211119" y="2445659"/>
                  <a:ext cx="7610706" cy="808176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03354" tIns="66040" rIns="66040" bIns="66040" numCol="1" spcCol="1270" anchor="ctr" anchorCtr="0">
                  <a:noAutofit/>
                </a:bodyPr>
                <a:lstStyle/>
                <a:p>
                  <a:pPr marL="0" lvl="0" indent="0" algn="l" defTabSz="1155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pl-PL" sz="3200" b="1" kern="1200"/>
                </a:p>
              </p:txBody>
            </p:sp>
            <p:sp>
              <p:nvSpPr>
                <p:cNvPr id="29" name="Owal 28">
                  <a:extLst>
                    <a:ext uri="{FF2B5EF4-FFF2-40B4-BE49-F238E27FC236}">
                      <a16:creationId xmlns:a16="http://schemas.microsoft.com/office/drawing/2014/main" id="{6A1B9E80-FC6B-4A3B-AF5C-3CDBF684F468}"/>
                    </a:ext>
                  </a:extLst>
                </p:cNvPr>
                <p:cNvSpPr/>
                <p:nvPr/>
              </p:nvSpPr>
              <p:spPr>
                <a:xfrm>
                  <a:off x="1470584" y="2395262"/>
                  <a:ext cx="1004447" cy="989228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</p:grpSp>
          <p:pic>
            <p:nvPicPr>
              <p:cNvPr id="27" name="Obraz 26">
                <a:extLst>
                  <a:ext uri="{FF2B5EF4-FFF2-40B4-BE49-F238E27FC236}">
                    <a16:creationId xmlns:a16="http://schemas.microsoft.com/office/drawing/2014/main" id="{F87E1AB7-3B0D-419E-9B61-68B242A0F9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14175" b="6584"/>
              <a:stretch/>
            </p:blipFill>
            <p:spPr>
              <a:xfrm>
                <a:off x="1671122" y="2605539"/>
                <a:ext cx="594323" cy="596533"/>
              </a:xfrm>
              <a:prstGeom prst="rect">
                <a:avLst/>
              </a:prstGeom>
            </p:spPr>
          </p:pic>
        </p:grp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id="{B44918EB-B2A2-42A1-A462-2E5B194C0FA8}"/>
                </a:ext>
              </a:extLst>
            </p:cNvPr>
            <p:cNvSpPr txBox="1"/>
            <p:nvPr/>
          </p:nvSpPr>
          <p:spPr>
            <a:xfrm>
              <a:off x="1732888" y="2506904"/>
              <a:ext cx="73019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b="1" i="1" dirty="0">
                  <a:solidFill>
                    <a:schemeClr val="bg1"/>
                  </a:solidFill>
                </a:rPr>
                <a:t>Cel: </a:t>
              </a:r>
              <a:br>
                <a:rPr lang="pl-PL" sz="2400" b="1" i="1" dirty="0">
                  <a:solidFill>
                    <a:schemeClr val="bg1"/>
                  </a:solidFill>
                </a:rPr>
              </a:br>
              <a:r>
                <a:rPr lang="pl-PL" sz="2400" b="1" i="1" dirty="0">
                  <a:solidFill>
                    <a:schemeClr val="bg1"/>
                  </a:solidFill>
                </a:rPr>
                <a:t>Diagnoza i prognoza zapotrzebowania na szkolenia PZ</a:t>
              </a:r>
            </a:p>
          </p:txBody>
        </p:sp>
      </p:grp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0C389C71-3E25-456E-B8B6-4B68F25FBACE}"/>
              </a:ext>
            </a:extLst>
          </p:cNvPr>
          <p:cNvSpPr txBox="1"/>
          <p:nvPr/>
        </p:nvSpPr>
        <p:spPr>
          <a:xfrm>
            <a:off x="1893604" y="3774039"/>
            <a:ext cx="6700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i="1" dirty="0">
                <a:solidFill>
                  <a:schemeClr val="bg1"/>
                </a:solidFill>
              </a:rPr>
              <a:t>Respondenci: pracownicy PUP zajmujący się KFS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E959FBDE-51F6-4DAD-93BE-28E806472B69}"/>
              </a:ext>
            </a:extLst>
          </p:cNvPr>
          <p:cNvSpPr txBox="1"/>
          <p:nvPr/>
        </p:nvSpPr>
        <p:spPr>
          <a:xfrm>
            <a:off x="1472239" y="4977095"/>
            <a:ext cx="6700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i="1" dirty="0">
                <a:solidFill>
                  <a:schemeClr val="bg1"/>
                </a:solidFill>
              </a:rPr>
              <a:t>Technika: CAWI, I 2021 </a:t>
            </a:r>
          </a:p>
        </p:txBody>
      </p:sp>
      <p:pic>
        <p:nvPicPr>
          <p:cNvPr id="36" name="Picture 10" descr="Conducting a survey thin line stroke icon Vector Image">
            <a:extLst>
              <a:ext uri="{FF2B5EF4-FFF2-40B4-BE49-F238E27FC236}">
                <a16:creationId xmlns:a16="http://schemas.microsoft.com/office/drawing/2014/main" id="{65680CE8-8CC2-4832-8480-EC599C7872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9" t="14300" r="20004" b="21650"/>
          <a:stretch/>
        </p:blipFill>
        <p:spPr bwMode="auto">
          <a:xfrm>
            <a:off x="7062829" y="4583936"/>
            <a:ext cx="2059832" cy="230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A40C949B-C20B-4AC9-BBC0-6A29E6DC76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75" b="6584"/>
          <a:stretch/>
        </p:blipFill>
        <p:spPr>
          <a:xfrm>
            <a:off x="1104882" y="3713484"/>
            <a:ext cx="594323" cy="596533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E09078FD-8F01-4C4B-BC36-2B213C0263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75" b="6584"/>
          <a:stretch/>
        </p:blipFill>
        <p:spPr>
          <a:xfrm>
            <a:off x="659655" y="4861857"/>
            <a:ext cx="594323" cy="59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90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Teachers Credit Union">
            <a:extLst>
              <a:ext uri="{FF2B5EF4-FFF2-40B4-BE49-F238E27FC236}">
                <a16:creationId xmlns:a16="http://schemas.microsoft.com/office/drawing/2014/main" id="{B3FC4CC4-FD1E-47B2-ACA9-50C562B3B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865" y="2512049"/>
            <a:ext cx="2602843" cy="260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dlak &amp; Sedlak | LinkedIn">
            <a:extLst>
              <a:ext uri="{FF2B5EF4-FFF2-40B4-BE49-F238E27FC236}">
                <a16:creationId xmlns:a16="http://schemas.microsoft.com/office/drawing/2014/main" id="{04A8A905-8D9F-40AD-91C9-ABE09C1C25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60" b="38660"/>
          <a:stretch/>
        </p:blipFill>
        <p:spPr bwMode="auto">
          <a:xfrm>
            <a:off x="7164287" y="6402439"/>
            <a:ext cx="2008677" cy="45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0096A39B-A4D8-4C72-8C15-546436C882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737544"/>
              </p:ext>
            </p:extLst>
          </p:nvPr>
        </p:nvGraphicFramePr>
        <p:xfrm>
          <a:off x="143000" y="1750552"/>
          <a:ext cx="9001000" cy="473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EDA6D0EC-7525-4A7C-BC44-496587EE849D}"/>
              </a:ext>
            </a:extLst>
          </p:cNvPr>
          <p:cNvSpPr txBox="1"/>
          <p:nvPr/>
        </p:nvSpPr>
        <p:spPr>
          <a:xfrm>
            <a:off x="35496" y="6488668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Źródło: niepublikowany raport płacowy firmy </a:t>
            </a:r>
            <a:r>
              <a:rPr lang="pl-PL" sz="1400" i="1" dirty="0" err="1"/>
              <a:t>Sedlak&amp;Sedlak</a:t>
            </a:r>
            <a:r>
              <a:rPr lang="pl-PL" sz="1400" i="1" dirty="0"/>
              <a:t> </a:t>
            </a:r>
          </a:p>
        </p:txBody>
      </p:sp>
      <p:sp>
        <p:nvSpPr>
          <p:cNvPr id="9" name="pole tekstowe 1">
            <a:extLst>
              <a:ext uri="{FF2B5EF4-FFF2-40B4-BE49-F238E27FC236}">
                <a16:creationId xmlns:a16="http://schemas.microsoft.com/office/drawing/2014/main" id="{A8026952-B673-41A3-9A0C-B1E6B39843FC}"/>
              </a:ext>
            </a:extLst>
          </p:cNvPr>
          <p:cNvSpPr txBox="1"/>
          <p:nvPr/>
        </p:nvSpPr>
        <p:spPr>
          <a:xfrm>
            <a:off x="1187624" y="1110325"/>
            <a:ext cx="66967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600" i="1" dirty="0"/>
              <a:t>Reakcja na epidemię – optymalizacja kosztów</a:t>
            </a:r>
          </a:p>
        </p:txBody>
      </p:sp>
    </p:spTree>
    <p:extLst>
      <p:ext uri="{BB962C8B-B14F-4D97-AF65-F5344CB8AC3E}">
        <p14:creationId xmlns:p14="http://schemas.microsoft.com/office/powerpoint/2010/main" val="289897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CEFAD6D3-CE7A-4013-9634-833CA16ED6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432105"/>
              </p:ext>
            </p:extLst>
          </p:nvPr>
        </p:nvGraphicFramePr>
        <p:xfrm>
          <a:off x="179512" y="908720"/>
          <a:ext cx="89644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upa 1">
            <a:extLst>
              <a:ext uri="{FF2B5EF4-FFF2-40B4-BE49-F238E27FC236}">
                <a16:creationId xmlns:a16="http://schemas.microsoft.com/office/drawing/2014/main" id="{351A10F0-BAEB-4E13-9377-A38B7FA19AF7}"/>
              </a:ext>
            </a:extLst>
          </p:cNvPr>
          <p:cNvGrpSpPr/>
          <p:nvPr/>
        </p:nvGrpSpPr>
        <p:grpSpPr>
          <a:xfrm>
            <a:off x="2875808" y="4570785"/>
            <a:ext cx="1512168" cy="884727"/>
            <a:chOff x="2958104" y="4488489"/>
            <a:chExt cx="1512168" cy="884727"/>
          </a:xfrm>
        </p:grpSpPr>
        <p:sp>
          <p:nvSpPr>
            <p:cNvPr id="6" name="pole tekstowe 1">
              <a:extLst>
                <a:ext uri="{FF2B5EF4-FFF2-40B4-BE49-F238E27FC236}">
                  <a16:creationId xmlns:a16="http://schemas.microsoft.com/office/drawing/2014/main" id="{FCE696DC-978F-46D1-B258-FCB628BAEDBE}"/>
                </a:ext>
              </a:extLst>
            </p:cNvPr>
            <p:cNvSpPr txBox="1"/>
            <p:nvPr/>
          </p:nvSpPr>
          <p:spPr>
            <a:xfrm>
              <a:off x="2958104" y="4488489"/>
              <a:ext cx="1512168" cy="524687"/>
            </a:xfrm>
            <a:prstGeom prst="rect">
              <a:avLst/>
            </a:prstGeom>
            <a:noFill/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4400" b="1" i="1" dirty="0">
                  <a:solidFill>
                    <a:srgbClr val="FFC000"/>
                  </a:solidFill>
                </a:rPr>
                <a:t>+</a:t>
              </a:r>
              <a:r>
                <a:rPr lang="pl-PL" sz="4800" b="1" i="1" dirty="0">
                  <a:solidFill>
                    <a:srgbClr val="FFC000"/>
                  </a:solidFill>
                </a:rPr>
                <a:t>5</a:t>
              </a:r>
              <a:endParaRPr lang="pl-PL" sz="1400" dirty="0"/>
            </a:p>
          </p:txBody>
        </p:sp>
        <p:sp>
          <p:nvSpPr>
            <p:cNvPr id="7" name="pole tekstowe 1">
              <a:extLst>
                <a:ext uri="{FF2B5EF4-FFF2-40B4-BE49-F238E27FC236}">
                  <a16:creationId xmlns:a16="http://schemas.microsoft.com/office/drawing/2014/main" id="{392199F1-4402-43C8-931F-213CEA5DAC6A}"/>
                </a:ext>
              </a:extLst>
            </p:cNvPr>
            <p:cNvSpPr txBox="1"/>
            <p:nvPr/>
          </p:nvSpPr>
          <p:spPr>
            <a:xfrm>
              <a:off x="3419872" y="5013176"/>
              <a:ext cx="588632" cy="360040"/>
            </a:xfrm>
            <a:prstGeom prst="rect">
              <a:avLst/>
            </a:prstGeom>
            <a:noFill/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1800" b="1" i="1" dirty="0" err="1">
                  <a:solidFill>
                    <a:srgbClr val="FFC000"/>
                  </a:solidFill>
                </a:rPr>
                <a:t>p.p</a:t>
              </a:r>
              <a:r>
                <a:rPr lang="pl-PL" sz="1800" b="1" i="1" dirty="0">
                  <a:solidFill>
                    <a:srgbClr val="FFC000"/>
                  </a:solidFill>
                </a:rPr>
                <a:t>.</a:t>
              </a:r>
              <a:endParaRPr lang="pl-PL" sz="1400" dirty="0"/>
            </a:p>
          </p:txBody>
        </p:sp>
      </p:grp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2CA4D52-A958-4F39-9FAB-84E4191FB8C2}"/>
              </a:ext>
            </a:extLst>
          </p:cNvPr>
          <p:cNvSpPr txBox="1"/>
          <p:nvPr/>
        </p:nvSpPr>
        <p:spPr>
          <a:xfrm>
            <a:off x="6300192" y="2951946"/>
            <a:ext cx="259228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i="1" dirty="0">
                <a:solidFill>
                  <a:srgbClr val="595959"/>
                </a:solidFill>
              </a:rPr>
              <a:t>Nabory rozpoczynają się </a:t>
            </a:r>
          </a:p>
        </p:txBody>
      </p:sp>
    </p:spTree>
    <p:extLst>
      <p:ext uri="{BB962C8B-B14F-4D97-AF65-F5344CB8AC3E}">
        <p14:creationId xmlns:p14="http://schemas.microsoft.com/office/powerpoint/2010/main" val="314822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056444C3-B90B-4E0E-ADA8-0939FB6DB1D8}"/>
              </a:ext>
            </a:extLst>
          </p:cNvPr>
          <p:cNvSpPr txBox="1"/>
          <p:nvPr/>
        </p:nvSpPr>
        <p:spPr>
          <a:xfrm>
            <a:off x="3978713" y="5301208"/>
            <a:ext cx="47588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i="1" dirty="0">
                <a:solidFill>
                  <a:schemeClr val="bg1"/>
                </a:solidFill>
              </a:rPr>
              <a:t>Tematyka szkoleń 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8529F1F6-89E8-4BD0-9042-96BDED2BAEDC}"/>
              </a:ext>
            </a:extLst>
          </p:cNvPr>
          <p:cNvGrpSpPr/>
          <p:nvPr/>
        </p:nvGrpSpPr>
        <p:grpSpPr>
          <a:xfrm>
            <a:off x="3989049" y="2162092"/>
            <a:ext cx="5182351" cy="2809426"/>
            <a:chOff x="1475656" y="2000400"/>
            <a:chExt cx="5689493" cy="1398133"/>
          </a:xfrm>
        </p:grpSpPr>
        <p:sp>
          <p:nvSpPr>
            <p:cNvPr id="11" name="Prostokąt: zaokrąglone rogi 10">
              <a:extLst>
                <a:ext uri="{FF2B5EF4-FFF2-40B4-BE49-F238E27FC236}">
                  <a16:creationId xmlns:a16="http://schemas.microsoft.com/office/drawing/2014/main" id="{9B5F4F70-806B-4A9A-BBD0-FE6AE835BD76}"/>
                </a:ext>
              </a:extLst>
            </p:cNvPr>
            <p:cNvSpPr/>
            <p:nvPr/>
          </p:nvSpPr>
          <p:spPr>
            <a:xfrm>
              <a:off x="1475656" y="2000400"/>
              <a:ext cx="5213246" cy="1398133"/>
            </a:xfrm>
            <a:prstGeom prst="roundRect">
              <a:avLst/>
            </a:prstGeom>
            <a:solidFill>
              <a:schemeClr val="bg1"/>
            </a:solidFill>
            <a:ln w="111125">
              <a:solidFill>
                <a:srgbClr val="FCC12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l-PL"/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3643617B-32DC-4EE1-97CB-17FA405B2ADC}"/>
                </a:ext>
              </a:extLst>
            </p:cNvPr>
            <p:cNvSpPr txBox="1"/>
            <p:nvPr/>
          </p:nvSpPr>
          <p:spPr>
            <a:xfrm>
              <a:off x="1743415" y="2109496"/>
              <a:ext cx="5421734" cy="1118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i="1" dirty="0"/>
                <a:t>Priorytety</a:t>
              </a:r>
              <a:r>
                <a:rPr lang="pl-PL" sz="2000" i="1" dirty="0"/>
                <a:t>: </a:t>
              </a:r>
            </a:p>
            <a:p>
              <a:br>
                <a:rPr lang="pl-PL" sz="2000" i="1" dirty="0"/>
              </a:br>
              <a:r>
                <a:rPr lang="pl-PL" sz="2000" i="1" dirty="0"/>
                <a:t>(1) zawody deficytowe, </a:t>
              </a:r>
              <a:br>
                <a:rPr lang="pl-PL" sz="2000" i="1" dirty="0"/>
              </a:br>
              <a:r>
                <a:rPr lang="pl-PL" sz="2000" i="1" dirty="0"/>
                <a:t>(2) wsparcie osób 45+, </a:t>
              </a:r>
              <a:br>
                <a:rPr lang="pl-PL" sz="2000" i="1" dirty="0"/>
              </a:br>
              <a:r>
                <a:rPr lang="pl-PL" sz="2000" i="1" dirty="0"/>
                <a:t>(3) nabywanie kompetencji cyfrowych, </a:t>
              </a:r>
              <a:br>
                <a:rPr lang="pl-PL" sz="2000" i="1" dirty="0"/>
              </a:br>
              <a:r>
                <a:rPr lang="pl-PL" sz="2000" i="1" dirty="0"/>
                <a:t>(4) powrót po pracy po przerwie </a:t>
              </a:r>
              <a:br>
                <a:rPr lang="pl-PL" sz="2000" i="1" dirty="0"/>
              </a:br>
              <a:r>
                <a:rPr lang="pl-PL" sz="2000" i="1" dirty="0"/>
                <a:t>(opieka nad dzieckiem). </a:t>
              </a:r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305E6B7D-D4CE-4894-9EA5-6270C788FC40}"/>
              </a:ext>
            </a:extLst>
          </p:cNvPr>
          <p:cNvGrpSpPr/>
          <p:nvPr/>
        </p:nvGrpSpPr>
        <p:grpSpPr>
          <a:xfrm>
            <a:off x="-612576" y="1232506"/>
            <a:ext cx="5904656" cy="3967146"/>
            <a:chOff x="-252536" y="1181626"/>
            <a:chExt cx="5544616" cy="3615526"/>
          </a:xfrm>
        </p:grpSpPr>
        <p:graphicFrame>
          <p:nvGraphicFramePr>
            <p:cNvPr id="13" name="Wykres 12">
              <a:extLst>
                <a:ext uri="{FF2B5EF4-FFF2-40B4-BE49-F238E27FC236}">
                  <a16:creationId xmlns:a16="http://schemas.microsoft.com/office/drawing/2014/main" id="{6BC60E01-6792-4343-AA50-A2067C7C1D6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55825398"/>
                </p:ext>
              </p:extLst>
            </p:nvPr>
          </p:nvGraphicFramePr>
          <p:xfrm>
            <a:off x="-252536" y="1181626"/>
            <a:ext cx="5544616" cy="36155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ole tekstowe 2">
              <a:extLst>
                <a:ext uri="{FF2B5EF4-FFF2-40B4-BE49-F238E27FC236}">
                  <a16:creationId xmlns:a16="http://schemas.microsoft.com/office/drawing/2014/main" id="{3B51B1F3-3B8B-44EA-A4A4-76A89DE6ABF5}"/>
                </a:ext>
              </a:extLst>
            </p:cNvPr>
            <p:cNvSpPr txBox="1"/>
            <p:nvPr/>
          </p:nvSpPr>
          <p:spPr>
            <a:xfrm>
              <a:off x="1437896" y="1428289"/>
              <a:ext cx="3094222" cy="1093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200" b="1" i="1" dirty="0">
                  <a:solidFill>
                    <a:schemeClr val="bg1"/>
                  </a:solidFill>
                </a:rPr>
                <a:t>~80%</a:t>
              </a:r>
            </a:p>
          </p:txBody>
        </p:sp>
      </p:grp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7028B09E-198A-44A1-A223-49223F0F621F}"/>
              </a:ext>
            </a:extLst>
          </p:cNvPr>
          <p:cNvSpPr txBox="1"/>
          <p:nvPr/>
        </p:nvSpPr>
        <p:spPr>
          <a:xfrm>
            <a:off x="4008465" y="6021288"/>
            <a:ext cx="475889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bg1"/>
                </a:solidFill>
              </a:rPr>
              <a:t>Organizacja pracy zdalnej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bg1"/>
                </a:solidFill>
              </a:rPr>
              <a:t>Narzędzia pracy zdalnej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5D9D886-5239-4C4B-A8DC-3C78B06CD309}"/>
              </a:ext>
            </a:extLst>
          </p:cNvPr>
          <p:cNvSpPr txBox="1"/>
          <p:nvPr/>
        </p:nvSpPr>
        <p:spPr>
          <a:xfrm>
            <a:off x="705825" y="2367607"/>
            <a:ext cx="33248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chemeClr val="bg1"/>
                </a:solidFill>
              </a:rPr>
              <a:t>firm wykazujących zainteresowanie decyduje się na realizację szkoleń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603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3CF7384B-E8D3-4858-BC08-5600B37DCB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9" t="23262" r="17908" b="23016"/>
          <a:stretch/>
        </p:blipFill>
        <p:spPr>
          <a:xfrm>
            <a:off x="0" y="1085466"/>
            <a:ext cx="9386172" cy="788216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CA4E539-BCEF-4A58-9862-E77233BE5DCA}"/>
              </a:ext>
            </a:extLst>
          </p:cNvPr>
          <p:cNvSpPr txBox="1"/>
          <p:nvPr/>
        </p:nvSpPr>
        <p:spPr>
          <a:xfrm>
            <a:off x="899592" y="1085466"/>
            <a:ext cx="7954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i="1" dirty="0"/>
              <a:t>Wybrane nowe priorytety KFS </a:t>
            </a:r>
            <a:br>
              <a:rPr lang="pl-PL" sz="3600" i="1" dirty="0"/>
            </a:br>
            <a:r>
              <a:rPr lang="pl-PL" sz="3600" i="1" dirty="0"/>
              <a:t>w 2021 roku 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392ABE4-4C41-4829-8381-0CC619242E80}"/>
              </a:ext>
            </a:extLst>
          </p:cNvPr>
          <p:cNvSpPr txBox="1">
            <a:spLocks/>
          </p:cNvSpPr>
          <p:nvPr/>
        </p:nvSpPr>
        <p:spPr>
          <a:xfrm>
            <a:off x="235386" y="2021238"/>
            <a:ext cx="8915399" cy="51019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endParaRPr lang="pl-PL" sz="2800" i="1" dirty="0"/>
          </a:p>
          <a:p>
            <a:pPr marL="457200" indent="-457200" algn="l">
              <a:buFont typeface="+mj-lt"/>
              <a:buAutoNum type="arabicPeriod"/>
            </a:pPr>
            <a:r>
              <a:rPr lang="pl-PL" sz="2800" i="1" dirty="0"/>
              <a:t>Wsparcie kształcenia ustawicznego w związku </a:t>
            </a:r>
            <a:br>
              <a:rPr lang="pl-PL" sz="2800" i="1" dirty="0"/>
            </a:br>
            <a:r>
              <a:rPr lang="pl-PL" sz="2800" i="1" dirty="0"/>
              <a:t>z zastosowaniem w firmach nowych technologii i narzędzi pracy, w tym także technologii i narzędzi cyfrowych;</a:t>
            </a:r>
          </a:p>
          <a:p>
            <a:pPr marL="457200" indent="-457200" algn="l">
              <a:buFont typeface="+mj-lt"/>
              <a:buAutoNum type="arabicPeriod"/>
            </a:pPr>
            <a:endParaRPr lang="pl-PL" sz="2800" i="1" dirty="0"/>
          </a:p>
          <a:p>
            <a:pPr marL="457200" indent="-457200" algn="l">
              <a:buFont typeface="+mj-lt"/>
              <a:buAutoNum type="arabicPeriod"/>
            </a:pPr>
            <a:r>
              <a:rPr lang="pl-PL" sz="2800" i="1" dirty="0"/>
              <a:t>Wsparcie kształcenia ustawicznego osób po 45 roku życia;</a:t>
            </a:r>
          </a:p>
          <a:p>
            <a:pPr marL="457200" indent="-457200" algn="l">
              <a:buFont typeface="+mj-lt"/>
              <a:buAutoNum type="arabicPeriod"/>
            </a:pPr>
            <a:endParaRPr lang="pl-PL" sz="2800" i="1" dirty="0"/>
          </a:p>
          <a:p>
            <a:pPr marL="457200" indent="-457200" algn="l">
              <a:buFont typeface="+mj-lt"/>
              <a:buAutoNum type="arabicPeriod"/>
            </a:pPr>
            <a:r>
              <a:rPr lang="pl-PL" sz="2800" i="1" dirty="0"/>
              <a:t>Wsparcie kształcenia ustawicznego osób dorosłych </a:t>
            </a:r>
            <a:br>
              <a:rPr lang="pl-PL" sz="2800" i="1" dirty="0"/>
            </a:br>
            <a:r>
              <a:rPr lang="pl-PL" sz="2800" i="1" dirty="0"/>
              <a:t>w nabywaniu kompetencji cyfrowych. – REZERWA </a:t>
            </a:r>
          </a:p>
          <a:p>
            <a:pPr marL="457200" indent="-457200" algn="l">
              <a:buFont typeface="+mj-lt"/>
              <a:buAutoNum type="arabicPeriod"/>
            </a:pPr>
            <a:endParaRPr lang="pl-PL" sz="2800" i="1" dirty="0"/>
          </a:p>
          <a:p>
            <a:pPr marL="457200" indent="-457200" algn="l">
              <a:buFont typeface="+mj-lt"/>
              <a:buAutoNum type="arabicPeriod"/>
            </a:pPr>
            <a:endParaRPr lang="pl-PL" sz="2800" i="1" dirty="0"/>
          </a:p>
          <a:p>
            <a:pPr marL="457200" indent="-457200" algn="l">
              <a:buFont typeface="+mj-lt"/>
              <a:buAutoNum type="arabicPeriod"/>
            </a:pPr>
            <a:endParaRPr lang="pl-PL" sz="2800" i="1" dirty="0"/>
          </a:p>
        </p:txBody>
      </p:sp>
    </p:spTree>
    <p:extLst>
      <p:ext uri="{BB962C8B-B14F-4D97-AF65-F5344CB8AC3E}">
        <p14:creationId xmlns:p14="http://schemas.microsoft.com/office/powerpoint/2010/main" val="313656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3241FB5E-8F61-43EB-8722-2B5E9E5163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4711" r="6568" b="4513"/>
          <a:stretch/>
        </p:blipFill>
        <p:spPr>
          <a:xfrm>
            <a:off x="791580" y="1124744"/>
            <a:ext cx="7560840" cy="5858040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2BE5E050-407E-42D0-B743-D439AC8008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E0B1C3FF-1E62-409C-AD18-61C92C71BF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635775"/>
              </p:ext>
            </p:extLst>
          </p:nvPr>
        </p:nvGraphicFramePr>
        <p:xfrm>
          <a:off x="107504" y="1340767"/>
          <a:ext cx="9145016" cy="55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120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9921B7A-7EC5-42B2-A045-113D13B843B2}"/>
              </a:ext>
            </a:extLst>
          </p:cNvPr>
          <p:cNvSpPr txBox="1"/>
          <p:nvPr/>
        </p:nvSpPr>
        <p:spPr>
          <a:xfrm>
            <a:off x="179512" y="134076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i="1" dirty="0">
                <a:solidFill>
                  <a:srgbClr val="376092"/>
                </a:solidFill>
              </a:rPr>
              <a:t>Podsumowanie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C4B6740-159E-4716-87EA-44273BE14DF4}"/>
              </a:ext>
            </a:extLst>
          </p:cNvPr>
          <p:cNvSpPr txBox="1"/>
          <p:nvPr/>
        </p:nvSpPr>
        <p:spPr>
          <a:xfrm>
            <a:off x="467544" y="2204864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2400" b="1" i="1" dirty="0">
                <a:solidFill>
                  <a:srgbClr val="376092"/>
                </a:solidFill>
              </a:rPr>
              <a:t>Ogólnie zainteresowanie szkoleniami z pracy zdalnej: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pl-PL" sz="2400" b="1" i="1" dirty="0">
                <a:solidFill>
                  <a:srgbClr val="376092"/>
                </a:solidFill>
              </a:rPr>
              <a:t>Było duże,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pl-PL" sz="2400" b="1" i="1" dirty="0">
                <a:solidFill>
                  <a:srgbClr val="376092"/>
                </a:solidFill>
              </a:rPr>
              <a:t>Wzrosło i będzie utrzymywać się na wysokim poziomie </a:t>
            </a:r>
          </a:p>
          <a:p>
            <a:pPr marL="800100" lvl="1" indent="-342900">
              <a:buFont typeface="+mj-lt"/>
              <a:buAutoNum type="arabicPeriod"/>
            </a:pPr>
            <a:endParaRPr lang="pl-PL" sz="2400" b="1" i="1" dirty="0">
              <a:solidFill>
                <a:srgbClr val="37609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2400" b="1" i="1" dirty="0">
                <a:solidFill>
                  <a:srgbClr val="376092"/>
                </a:solidFill>
              </a:rPr>
              <a:t>KFS nie jest powszechnie postrzegany jako źródło wsparcia szkoleń z PZ, chociaż nabiera coraz większego znaczenia.</a:t>
            </a:r>
          </a:p>
          <a:p>
            <a:pPr marL="342900" indent="-342900">
              <a:buFont typeface="+mj-lt"/>
              <a:buAutoNum type="arabicPeriod"/>
            </a:pPr>
            <a:endParaRPr lang="pl-PL" sz="2400" b="1" i="1" dirty="0">
              <a:solidFill>
                <a:srgbClr val="37609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2400" b="1" i="1" dirty="0">
                <a:solidFill>
                  <a:srgbClr val="376092"/>
                </a:solidFill>
              </a:rPr>
              <a:t>KFS dawał i daje bezpośrednie możliwości realizacji szkoleń </a:t>
            </a:r>
            <a:br>
              <a:rPr lang="pl-PL" sz="2400" b="1" i="1" dirty="0">
                <a:solidFill>
                  <a:srgbClr val="376092"/>
                </a:solidFill>
              </a:rPr>
            </a:br>
            <a:r>
              <a:rPr lang="pl-PL" sz="2400" b="1" i="1" dirty="0">
                <a:solidFill>
                  <a:srgbClr val="376092"/>
                </a:solidFill>
              </a:rPr>
              <a:t>z PZ – nowe priorytety.   </a:t>
            </a:r>
          </a:p>
        </p:txBody>
      </p:sp>
    </p:spTree>
    <p:extLst>
      <p:ext uri="{BB962C8B-B14F-4D97-AF65-F5344CB8AC3E}">
        <p14:creationId xmlns:p14="http://schemas.microsoft.com/office/powerpoint/2010/main" val="3983000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178879B-D77A-456F-85F2-747BF519B94B}"/>
              </a:ext>
            </a:extLst>
          </p:cNvPr>
          <p:cNvSpPr txBox="1"/>
          <p:nvPr/>
        </p:nvSpPr>
        <p:spPr>
          <a:xfrm>
            <a:off x="971600" y="4724594"/>
            <a:ext cx="784887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i="1" dirty="0"/>
              <a:t>Dziękuję za uwagę.</a:t>
            </a:r>
          </a:p>
          <a:p>
            <a:r>
              <a:rPr lang="pl-PL" sz="2800" i="1" dirty="0"/>
              <a:t>Dr Maciej Filipowicz</a:t>
            </a:r>
          </a:p>
          <a:p>
            <a:r>
              <a:rPr lang="pl-PL" sz="2800" i="1" dirty="0"/>
              <a:t>Obserwatorium Rynku Pracy </a:t>
            </a:r>
          </a:p>
          <a:p>
            <a:r>
              <a:rPr lang="pl-PL" sz="2800" i="1" dirty="0"/>
              <a:t>WUP Opole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E11D40D-D4F9-42F6-8976-C97DDB6A8FF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4" t="25805" r="22781" b="25805"/>
          <a:stretch/>
        </p:blipFill>
        <p:spPr>
          <a:xfrm>
            <a:off x="2668663" y="1268760"/>
            <a:ext cx="4454746" cy="323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4629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24132</TotalTime>
  <Words>267</Words>
  <Application>Microsoft Office PowerPoint</Application>
  <PresentationFormat>Pokaz na ekranie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M.Filipowicz</dc:creator>
  <cp:lastModifiedBy>M.Filipowicz@wup.opole.local</cp:lastModifiedBy>
  <cp:revision>774</cp:revision>
  <cp:lastPrinted>2021-02-01T13:58:51Z</cp:lastPrinted>
  <dcterms:created xsi:type="dcterms:W3CDTF">2013-03-18T09:16:59Z</dcterms:created>
  <dcterms:modified xsi:type="dcterms:W3CDTF">2021-02-02T13:38:27Z</dcterms:modified>
</cp:coreProperties>
</file>