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75" r:id="rId3"/>
    <p:sldId id="277" r:id="rId4"/>
    <p:sldId id="274" r:id="rId5"/>
    <p:sldId id="270" r:id="rId6"/>
    <p:sldId id="273" r:id="rId7"/>
    <p:sldId id="276" r:id="rId8"/>
    <p:sldId id="279" r:id="rId9"/>
    <p:sldId id="281" r:id="rId10"/>
    <p:sldId id="282" r:id="rId11"/>
    <p:sldId id="280" r:id="rId1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0343F72-6477-4BA9-A778-0B847D30BEAE}">
          <p14:sldIdLst>
            <p14:sldId id="271"/>
            <p14:sldId id="275"/>
            <p14:sldId id="277"/>
            <p14:sldId id="274"/>
            <p14:sldId id="270"/>
            <p14:sldId id="273"/>
            <p14:sldId id="276"/>
            <p14:sldId id="279"/>
            <p14:sldId id="281"/>
            <p14:sldId id="282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Filipowicz@wup.opole.local" initials="M" lastIdx="1" clrIdx="0">
    <p:extLst>
      <p:ext uri="{19B8F6BF-5375-455C-9EA6-DF929625EA0E}">
        <p15:presenceInfo xmlns:p15="http://schemas.microsoft.com/office/powerpoint/2012/main" userId="S-1-5-21-3269965394-258514-1096100718-1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127"/>
    <a:srgbClr val="214C7F"/>
    <a:srgbClr val="376092"/>
    <a:srgbClr val="FBC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20" autoAdjust="0"/>
  </p:normalViewPr>
  <p:slideViewPr>
    <p:cSldViewPr>
      <p:cViewPr varScale="1">
        <p:scale>
          <a:sx n="63" d="100"/>
          <a:sy n="63" d="100"/>
        </p:scale>
        <p:origin x="15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28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A63FD-8726-4DBB-BDC5-BF99F581A670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F391F-849A-426C-A6FC-1B811D80FDA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62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5BEB7-9210-4C1B-83AF-3BDEBB39EEB0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91ECD-E559-4E0F-A59A-68482B5A0A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34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4013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209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87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060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695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24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5479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511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774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83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04A995-3131-4C5F-8B3B-3BAA04D5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EBECDE-B16C-4C9E-8E9F-C34CC391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195117B-F73D-45D9-BAE0-07C93F20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AA17A1C-7B81-4112-B752-8D531341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06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632C3-DA68-4735-9E82-697ADA142E5E}" type="datetimeFigureOut">
              <a:rPr lang="pl-PL" smtClean="0"/>
              <a:pPr/>
              <a:t>28.01.2021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Picture 2" descr="Znalezione obrazy dla zapytania kfs logo">
            <a:extLst>
              <a:ext uri="{FF2B5EF4-FFF2-40B4-BE49-F238E27FC236}">
                <a16:creationId xmlns:a16="http://schemas.microsoft.com/office/drawing/2014/main" id="{036AE62A-8E73-44B4-9AB3-197E4CEAC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t="30000" r="16023" b="34000"/>
          <a:stretch/>
        </p:blipFill>
        <p:spPr bwMode="auto">
          <a:xfrm>
            <a:off x="7668344" y="259687"/>
            <a:ext cx="1368152" cy="5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B3129F1-AAD2-4C21-B43B-5464536D6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25805" r="22781" b="25805"/>
          <a:stretch/>
        </p:blipFill>
        <p:spPr>
          <a:xfrm>
            <a:off x="179512" y="15760"/>
            <a:ext cx="1080120" cy="78554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E0AFA58-EE05-4406-8E18-C62D2A6E1A6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9827"/>
            <a:ext cx="9144000" cy="255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C091E1-8918-4D58-9C06-7CDD21E35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2391528" cy="62923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FE3D73D-2ACB-4940-94DD-1B877352B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2064"/>
            <a:ext cx="7596757" cy="422933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36EB34E-9431-469C-B130-ACFDF52FF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124744"/>
            <a:ext cx="4366598" cy="110342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5776DE1-9737-46C4-AF04-30F2C0DA0005}"/>
              </a:ext>
            </a:extLst>
          </p:cNvPr>
          <p:cNvSpPr txBox="1"/>
          <p:nvPr/>
        </p:nvSpPr>
        <p:spPr>
          <a:xfrm>
            <a:off x="227039" y="5859012"/>
            <a:ext cx="8689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3200" b="1" dirty="0">
                <a:solidFill>
                  <a:schemeClr val="accent1"/>
                </a:solidFill>
                <a:latin typeface="+mj-lt"/>
              </a:rPr>
              <a:t>OPOLSKIE CENTRUM ROZWOJU GOSPODARKI</a:t>
            </a:r>
          </a:p>
        </p:txBody>
      </p:sp>
    </p:spTree>
    <p:extLst>
      <p:ext uri="{BB962C8B-B14F-4D97-AF65-F5344CB8AC3E}">
        <p14:creationId xmlns:p14="http://schemas.microsoft.com/office/powerpoint/2010/main" val="321440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C091E1-8918-4D58-9C06-7CDD21E35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2391528" cy="62923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474929B-4AB5-4849-B2CE-900AD08A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1059288"/>
            <a:ext cx="8640958" cy="400110"/>
          </a:xfrm>
          <a:prstGeom prst="rect">
            <a:avLst/>
          </a:prstGeom>
          <a:solidFill>
            <a:srgbClr val="37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Roboto"/>
              </a:rPr>
              <a:t>REACT-EU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99186C2-EFCF-4743-99F8-C13ABEC3A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80" y="1459398"/>
            <a:ext cx="8640959" cy="553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l-PL" altLang="pl-PL" b="1" dirty="0">
                <a:solidFill>
                  <a:schemeClr val="accent1"/>
                </a:solidFill>
                <a:latin typeface="Roboto"/>
              </a:rPr>
              <a:t>PLANOWANY BUDŻET: </a:t>
            </a:r>
            <a:r>
              <a:rPr lang="pl-PL" altLang="pl-PL" b="1" dirty="0">
                <a:solidFill>
                  <a:srgbClr val="FF0000"/>
                </a:solidFill>
                <a:latin typeface="Roboto"/>
              </a:rPr>
              <a:t>45 000 000,00 PLN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pl-PL" altLang="pl-PL" b="1" dirty="0">
              <a:solidFill>
                <a:schemeClr val="accent1"/>
              </a:solidFill>
              <a:latin typeface="Roboto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l-PL" b="1" dirty="0">
                <a:solidFill>
                  <a:schemeClr val="accent1"/>
                </a:solidFill>
              </a:rPr>
              <a:t>KTO MOŻE SKORZYSTAĆ? </a:t>
            </a:r>
            <a:r>
              <a:rPr lang="pl-PL" dirty="0"/>
              <a:t>MSP dotknięte negatywnymi skutkami gospodarczymi pandemii COVID-19.</a:t>
            </a:r>
            <a:endParaRPr lang="pl-PL" altLang="pl-PL" b="1" dirty="0">
              <a:solidFill>
                <a:schemeClr val="accent1"/>
              </a:solidFill>
              <a:latin typeface="Roboto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pl-PL" altLang="pl-PL" b="1" dirty="0">
              <a:solidFill>
                <a:schemeClr val="accent1"/>
              </a:solidFill>
              <a:latin typeface="Roboto"/>
            </a:endParaRPr>
          </a:p>
          <a:p>
            <a:pPr algn="just">
              <a:lnSpc>
                <a:spcPct val="150000"/>
              </a:lnSpc>
            </a:pPr>
            <a:r>
              <a:rPr lang="pl-PL" altLang="pl-PL" b="1" dirty="0">
                <a:solidFill>
                  <a:schemeClr val="accent1"/>
                </a:solidFill>
                <a:latin typeface="Roboto"/>
              </a:rPr>
              <a:t>NA CO BĘDZIE MOŻNA PRZEZNACZYĆ WSPARCIE: 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333333"/>
                </a:solidFill>
                <a:latin typeface="Roboto"/>
              </a:rPr>
              <a:t>Dofinansowanie na zmianę profilu działalności lub rozwoju nowych produktów </a:t>
            </a:r>
            <a:br>
              <a:rPr lang="pl-PL" altLang="pl-PL" dirty="0">
                <a:solidFill>
                  <a:srgbClr val="333333"/>
                </a:solidFill>
                <a:latin typeface="Roboto"/>
              </a:rPr>
            </a:br>
            <a:r>
              <a:rPr lang="pl-PL" altLang="pl-PL" dirty="0">
                <a:solidFill>
                  <a:srgbClr val="333333"/>
                </a:solidFill>
                <a:latin typeface="Roboto"/>
              </a:rPr>
              <a:t>i usług,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333333"/>
                </a:solidFill>
                <a:latin typeface="Roboto"/>
              </a:rPr>
              <a:t>Dofinansowanie kapitału obrotowego,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333333"/>
                </a:solidFill>
                <a:latin typeface="Roboto"/>
              </a:rPr>
              <a:t>Dofinansowanie zakupu infrastruktury IT, urządzeń informatycznych, oprogramowania oraz usług informatycznych.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pl-PL" altLang="pl-PL" sz="2000" dirty="0">
              <a:solidFill>
                <a:srgbClr val="333333"/>
              </a:solidFill>
              <a:latin typeface="Roboto"/>
            </a:endParaRPr>
          </a:p>
          <a:p>
            <a:pPr algn="just">
              <a:lnSpc>
                <a:spcPct val="150000"/>
              </a:lnSpc>
            </a:pPr>
            <a:endParaRPr lang="pl-PL" sz="2000" b="1" dirty="0">
              <a:solidFill>
                <a:schemeClr val="accent1"/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144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C091E1-8918-4D58-9C06-7CDD21E35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2391528" cy="62923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CB2D450-496D-4D44-B713-7DCF1D908FC1}"/>
              </a:ext>
            </a:extLst>
          </p:cNvPr>
          <p:cNvSpPr txBox="1"/>
          <p:nvPr/>
        </p:nvSpPr>
        <p:spPr>
          <a:xfrm>
            <a:off x="5292080" y="5904135"/>
            <a:ext cx="405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>
                <a:solidFill>
                  <a:schemeClr val="accent1"/>
                </a:solidFill>
                <a:latin typeface="+mj-lt"/>
              </a:rPr>
              <a:t>www.ocrg.opolskie.pl</a:t>
            </a:r>
          </a:p>
        </p:txBody>
      </p:sp>
      <p:pic>
        <p:nvPicPr>
          <p:cNvPr id="5" name="Picture 18" descr="Znalezione obrazy dla zapytania facebook">
            <a:extLst>
              <a:ext uri="{FF2B5EF4-FFF2-40B4-BE49-F238E27FC236}">
                <a16:creationId xmlns:a16="http://schemas.microsoft.com/office/drawing/2014/main" id="{D891CEDC-9F6F-4D9D-BCC5-61E38D5BD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52854"/>
            <a:ext cx="1944216" cy="70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8EB8369-50E1-4A5D-B3D1-95A91DC92655}"/>
              </a:ext>
            </a:extLst>
          </p:cNvPr>
          <p:cNvSpPr txBox="1"/>
          <p:nvPr/>
        </p:nvSpPr>
        <p:spPr>
          <a:xfrm>
            <a:off x="2413093" y="5711125"/>
            <a:ext cx="244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Opolskie Centrum</a:t>
            </a:r>
          </a:p>
          <a:p>
            <a:r>
              <a:rPr lang="pl-PL" b="1" dirty="0"/>
              <a:t>Rozwoju Gospodarki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F6258A5-BD92-455B-98F0-E2CC77479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81" y="1183839"/>
            <a:ext cx="5868119" cy="452728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9126B2C-D87E-4AA8-B62A-3DEBCE708B15}"/>
              </a:ext>
            </a:extLst>
          </p:cNvPr>
          <p:cNvSpPr txBox="1"/>
          <p:nvPr/>
        </p:nvSpPr>
        <p:spPr>
          <a:xfrm>
            <a:off x="396608" y="315837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val="186963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C091E1-8918-4D58-9C06-7CDD21E35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2391528" cy="62923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C0B7D6E-ED1E-4237-8DDB-52EA357B1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77" y="1196752"/>
            <a:ext cx="8712968" cy="830263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>
                <a:solidFill>
                  <a:schemeClr val="bg1"/>
                </a:solidFill>
                <a:latin typeface="+mn-lt"/>
              </a:rPr>
              <a:t>WSPARCIE NA USŁUGI SPECJALISTYCZNE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200" dirty="0">
                <a:solidFill>
                  <a:schemeClr val="bg1"/>
                </a:solidFill>
                <a:latin typeface="+mn-lt"/>
              </a:rPr>
              <a:t>(Działanie 2.3)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F4A3A54-20A2-43EA-A58D-3AB8A3866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77" y="2306535"/>
            <a:ext cx="875544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</a:rPr>
              <a:t>18,6 mln zł </a:t>
            </a:r>
            <a:r>
              <a:rPr lang="pl-PL" altLang="pl-PL" sz="2000" b="1" dirty="0"/>
              <a:t>– to pieniądze dla firm z woj. opolskiego na wsparcie usług specjalistycznych świadczonych przez instytucje otoczenia biznesu</a:t>
            </a:r>
            <a:br>
              <a:rPr lang="pl-PL" altLang="pl-PL" sz="1600" dirty="0"/>
            </a:br>
            <a:endParaRPr lang="pl-PL" altLang="pl-PL" sz="1600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A641A67-EE75-401E-9F47-A85E0923E059}"/>
              </a:ext>
            </a:extLst>
          </p:cNvPr>
          <p:cNvSpPr/>
          <p:nvPr/>
        </p:nvSpPr>
        <p:spPr>
          <a:xfrm>
            <a:off x="323528" y="3196254"/>
            <a:ext cx="5266296" cy="32742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l-PL" altLang="pl-PL" sz="2000" b="1" dirty="0">
                <a:solidFill>
                  <a:srgbClr val="4F81BD"/>
                </a:solidFill>
                <a:latin typeface="Calibri"/>
                <a:ea typeface="+mj-ea"/>
                <a:cs typeface="+mj-cs"/>
              </a:rPr>
              <a:t>DOTACJA</a:t>
            </a:r>
            <a:r>
              <a:rPr lang="pl-PL" alt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– </a:t>
            </a:r>
            <a:r>
              <a:rPr lang="pl-PL" altLang="pl-PL" sz="20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do 50 tys. zł</a:t>
            </a:r>
            <a:r>
              <a:rPr lang="pl-PL" altLang="pl-PL" sz="2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, do 70 proc. </a:t>
            </a:r>
          </a:p>
          <a:p>
            <a:pPr>
              <a:lnSpc>
                <a:spcPct val="150000"/>
              </a:lnSpc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                    wartości świadczonej usługi,</a:t>
            </a:r>
            <a:br>
              <a:rPr lang="pl-PL" altLang="pl-PL" sz="2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pl-PL" altLang="pl-PL" sz="2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	     w postaci refundacji kosztów usługi</a:t>
            </a:r>
            <a:br>
              <a:rPr lang="pl-PL" altLang="pl-PL" sz="2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pl-PL" altLang="pl-PL" sz="2000" b="1" dirty="0">
                <a:solidFill>
                  <a:srgbClr val="4F81BD"/>
                </a:solidFill>
                <a:latin typeface="Calibri"/>
                <a:ea typeface="+mj-ea"/>
                <a:cs typeface="+mj-cs"/>
              </a:rPr>
              <a:t>PROMESA </a:t>
            </a:r>
            <a:r>
              <a:rPr lang="pl-PL" alt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–</a:t>
            </a:r>
            <a:r>
              <a:rPr lang="pl-PL" altLang="pl-PL" sz="20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 do 150 tys. zł</a:t>
            </a:r>
            <a:r>
              <a:rPr lang="pl-PL" altLang="pl-PL" sz="2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, do 70 proc. wartości</a:t>
            </a:r>
          </a:p>
          <a:p>
            <a:pPr>
              <a:lnSpc>
                <a:spcPct val="150000"/>
              </a:lnSpc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	       świadczonej usługi, w postaci</a:t>
            </a:r>
          </a:p>
          <a:p>
            <a:pPr>
              <a:lnSpc>
                <a:spcPct val="150000"/>
              </a:lnSpc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	       wsparcia niefinansowego</a:t>
            </a:r>
          </a:p>
          <a:p>
            <a:pPr>
              <a:lnSpc>
                <a:spcPct val="150000"/>
              </a:lnSpc>
              <a:defRPr/>
            </a:pPr>
            <a:r>
              <a:rPr lang="pl-PL" sz="2000" b="1" dirty="0">
                <a:solidFill>
                  <a:schemeClr val="accent1"/>
                </a:solidFill>
                <a:latin typeface="Calibri"/>
                <a:ea typeface="+mj-ea"/>
                <a:cs typeface="+mj-cs"/>
              </a:rPr>
              <a:t>PULA NA ROK 2021: </a:t>
            </a:r>
            <a:r>
              <a:rPr lang="pl-P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8 904 3320 zł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3724981-B5D5-405A-B783-C64A45CB4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816424" cy="233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5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C091E1-8918-4D58-9C06-7CDD21E35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2391528" cy="62923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E4C00EA-17AF-4E9A-8B2A-A5B57F758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124744"/>
            <a:ext cx="8712968" cy="830263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>
                <a:solidFill>
                  <a:schemeClr val="bg1"/>
                </a:solidFill>
                <a:latin typeface="+mn-lt"/>
              </a:rPr>
              <a:t>WSPARCIE NA USŁUGI SPECJALISTYCZNE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200" dirty="0">
                <a:solidFill>
                  <a:schemeClr val="bg1"/>
                </a:solidFill>
                <a:latin typeface="+mn-lt"/>
              </a:rPr>
              <a:t>(Działanie 2.3)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27E1D44-98F1-4196-BB8C-2BFA1429DBD2}"/>
              </a:ext>
            </a:extLst>
          </p:cNvPr>
          <p:cNvSpPr/>
          <p:nvPr/>
        </p:nvSpPr>
        <p:spPr>
          <a:xfrm>
            <a:off x="545815" y="2333880"/>
            <a:ext cx="7980362" cy="380104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sz="20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DOTACJA – NA CO MOŻNA DOSTAĆ?</a:t>
            </a:r>
          </a:p>
          <a:p>
            <a:pPr marL="342900" indent="-342900" algn="just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doradztwo w zakresie własności intelektualnej i patentów, opracowanie strategii wejścia na rynki zewnętrzne,</a:t>
            </a:r>
          </a:p>
          <a:p>
            <a:pPr marL="342900" indent="-342900" algn="just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organizacja wejścia na rynki zewnętrzne (np. kooperacja z partnerem biznesowym, udział w giełdach kooperacyjnych, targach branżowych)</a:t>
            </a:r>
          </a:p>
          <a:p>
            <a:pPr marL="342900" indent="-342900" algn="just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usługi w zakresie wzornictwa przemysłowego, designu,</a:t>
            </a:r>
          </a:p>
          <a:p>
            <a:pPr marL="342900" indent="-342900" algn="just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dostarczanie usług proinnowacyjnych (pośrednictwo we wdrażaniu technologii i innowacji).</a:t>
            </a:r>
          </a:p>
          <a:p>
            <a:pPr marL="534988" indent="-534988" algn="just">
              <a:spcAft>
                <a:spcPts val="1200"/>
              </a:spcAft>
              <a:buClr>
                <a:srgbClr val="0070C0"/>
              </a:buClr>
              <a:defRPr/>
            </a:pPr>
            <a:r>
              <a:rPr lang="pl-PL" altLang="pl-PL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(katalog usług zamknięty)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02056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C091E1-8918-4D58-9C06-7CDD21E35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2391528" cy="62923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ABCEF7F-14BB-4D5B-9D4C-4C9123DB8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52" y="1086016"/>
            <a:ext cx="8568952" cy="460375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>
                <a:solidFill>
                  <a:schemeClr val="bg1"/>
                </a:solidFill>
                <a:latin typeface="+mn-lt"/>
              </a:rPr>
              <a:t>WSPARCIE NA USŁUGI SPECJALISTYCZNE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345D35F-5EF2-443D-B6EE-76B7B15343C6}"/>
              </a:ext>
            </a:extLst>
          </p:cNvPr>
          <p:cNvSpPr/>
          <p:nvPr/>
        </p:nvSpPr>
        <p:spPr>
          <a:xfrm>
            <a:off x="175752" y="1614513"/>
            <a:ext cx="8788736" cy="51044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PROMESA – NA CO MOŻNA DOSTAĆ?</a:t>
            </a:r>
            <a:endParaRPr lang="pl-PL" altLang="pl-PL" sz="16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1. opracowanie lub aktualizację strategii rozwoju przedsiębiorstwa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2. promocję i inkubację innowacyjnej przedsiębiorczości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3. doradztwo technologiczne (np. oceny technologiczne, audyt technologiczny)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4. usługi w zakresie analizy rynku, analiza strategiczna, </a:t>
            </a:r>
            <a:r>
              <a:rPr lang="pl-PL" altLang="pl-PL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benchmarking</a:t>
            </a: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 (np. udział w konferencjach, sympozjach, wystawach, wizytach studyjnych, praktykach)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5. doradztwo prawne, finansowo-księgowe i organizacyjne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6. dostęp do płatnych baz danych, raportów i analiz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7. certyfikację i standaryzację usług i produktów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8. informacje o źródłach finansowania działalności gospodarczej,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9. audyt energetyczny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10. wynajem urządzeń laboratoryjnych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11. szkolenia specjalistyczne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12. inne usługi wysoko specjalistyczne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9492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C091E1-8918-4D58-9C06-7CDD21E35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2391528" cy="62923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A6F2951-9CB2-4610-AD14-55CF0A32F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124744"/>
            <a:ext cx="8784976" cy="830262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DOFINANSOWANIE DO SZKOLEŃ I DORADZTWA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200" dirty="0">
                <a:solidFill>
                  <a:schemeClr val="bg1"/>
                </a:solidFill>
                <a:latin typeface="+mj-lt"/>
              </a:rPr>
              <a:t>(Działanie 7.5) </a:t>
            </a:r>
          </a:p>
        </p:txBody>
      </p:sp>
      <p:sp>
        <p:nvSpPr>
          <p:cNvPr id="6" name="pole tekstowe 12">
            <a:extLst>
              <a:ext uri="{FF2B5EF4-FFF2-40B4-BE49-F238E27FC236}">
                <a16:creationId xmlns:a16="http://schemas.microsoft.com/office/drawing/2014/main" id="{AC36A169-1AEA-4261-994A-B3B7CDCF3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48" y="2032387"/>
            <a:ext cx="878497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pl-P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7,5 mln zł </a:t>
            </a:r>
            <a:r>
              <a:rPr lang="pl-PL" altLang="pl-PL" sz="2000" dirty="0">
                <a:latin typeface="Arial" panose="020B0604020202020204" pitchFamily="34" charset="0"/>
              </a:rPr>
              <a:t>to ogólna pula wsparcia na </a:t>
            </a:r>
            <a:r>
              <a:rPr lang="pl-PL" altLang="pl-PL" sz="2000" b="1" dirty="0">
                <a:latin typeface="Arial" panose="020B0604020202020204" pitchFamily="34" charset="0"/>
              </a:rPr>
              <a:t>doradztwo i szkolenia dla firm </a:t>
            </a:r>
            <a:r>
              <a:rPr lang="pl-PL" altLang="pl-PL" sz="2000" dirty="0">
                <a:latin typeface="Arial" panose="020B0604020202020204" pitchFamily="34" charset="0"/>
              </a:rPr>
              <a:t>z unijnej puli woj. opolskiego. Przedsiębiorcy mogą z niej korzystać</a:t>
            </a:r>
            <a:r>
              <a:rPr lang="pl-PL" altLang="pl-P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do 2022 r.</a:t>
            </a:r>
            <a:endParaRPr lang="pl-PL" altLang="pl-PL" sz="20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pl-PL" altLang="pl-P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l-PL" altLang="pl-PL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WSPARCIE: </a:t>
            </a:r>
            <a:endParaRPr lang="pl-PL" altLang="pl-PL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altLang="pl-PL" sz="2000" b="1" dirty="0"/>
              <a:t>12 000 zł </a:t>
            </a:r>
            <a:r>
              <a:rPr lang="pl-PL" altLang="pl-PL" sz="2000" dirty="0"/>
              <a:t>dla mikroprzedsiębiorstw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altLang="pl-PL" sz="2000" b="1" dirty="0"/>
              <a:t>24 000 zł </a:t>
            </a:r>
            <a:r>
              <a:rPr lang="pl-PL" altLang="pl-PL" sz="2000" dirty="0"/>
              <a:t>dla małych firm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>
                <a:latin typeface="Arial" panose="020B0604020202020204" pitchFamily="34" charset="0"/>
              </a:rPr>
              <a:t>48 000 zł </a:t>
            </a:r>
            <a:r>
              <a:rPr lang="pl-PL" altLang="pl-PL" sz="2000" dirty="0">
                <a:latin typeface="Arial" panose="020B0604020202020204" pitchFamily="34" charset="0"/>
              </a:rPr>
              <a:t>dla firm średnich</a:t>
            </a:r>
            <a:endParaRPr lang="pl-PL" altLang="pl-PL" sz="2000" dirty="0"/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>
                <a:latin typeface="Arial" panose="020B0604020202020204" pitchFamily="34" charset="0"/>
              </a:rPr>
              <a:t>średnio 4 tys. zł </a:t>
            </a:r>
            <a:r>
              <a:rPr lang="pl-PL" altLang="pl-PL" sz="2000" dirty="0">
                <a:latin typeface="Arial" panose="020B0604020202020204" pitchFamily="34" charset="0"/>
              </a:rPr>
              <a:t>na pracownika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>
                <a:latin typeface="Arial" panose="020B0604020202020204" pitchFamily="34" charset="0"/>
              </a:rPr>
              <a:t>maks. 80 proc. </a:t>
            </a:r>
            <a:r>
              <a:rPr lang="pl-PL" altLang="pl-PL" sz="2000" dirty="0">
                <a:latin typeface="Arial" panose="020B0604020202020204" pitchFamily="34" charset="0"/>
              </a:rPr>
              <a:t>wartości szkolenia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/>
              <a:t>czas przyznania dofinansowania/ czas </a:t>
            </a:r>
          </a:p>
          <a:p>
            <a:pPr>
              <a:spcBef>
                <a:spcPct val="0"/>
              </a:spcBef>
            </a:pPr>
            <a:r>
              <a:rPr lang="pl-PL" altLang="pl-PL" sz="2000" b="1" dirty="0"/>
              <a:t>przyznania refundacji </a:t>
            </a:r>
            <a:r>
              <a:rPr lang="pl-PL" altLang="pl-PL" sz="2000" dirty="0"/>
              <a:t>– 10 dni </a:t>
            </a:r>
            <a:r>
              <a:rPr lang="pl-PL" sz="2000" kern="0" dirty="0">
                <a:solidFill>
                  <a:srgbClr val="5B9BD5">
                    <a:lumMod val="50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 dnia </a:t>
            </a:r>
          </a:p>
          <a:p>
            <a:pPr>
              <a:spcBef>
                <a:spcPct val="0"/>
              </a:spcBef>
            </a:pPr>
            <a:r>
              <a:rPr lang="pl-PL" sz="2000" kern="0" dirty="0">
                <a:solidFill>
                  <a:srgbClr val="5B9BD5">
                    <a:lumMod val="50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złożenia prawidłowo wypełnionego wniosku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 dirty="0"/>
          </a:p>
          <a:p>
            <a:r>
              <a:rPr lang="pl-PL" sz="2000" b="1" dirty="0">
                <a:solidFill>
                  <a:schemeClr val="accent1"/>
                </a:solidFill>
                <a:latin typeface="Calibri"/>
                <a:ea typeface="+mj-ea"/>
                <a:cs typeface="+mj-cs"/>
              </a:rPr>
              <a:t>PULA NA ROK 2021: </a:t>
            </a:r>
            <a:r>
              <a:rPr lang="pl-P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551 559,00 zł 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CA9BEBD-E409-4DB8-A7E9-39947C611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850" y="4086144"/>
            <a:ext cx="3978622" cy="2655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C091E1-8918-4D58-9C06-7CDD21E35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2391528" cy="62923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3733BF0-B736-4B6D-A6C9-56AB0F825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6" y="3068960"/>
            <a:ext cx="857598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E73C310-06FD-4FC6-BC4B-E78DC66E1A12}"/>
              </a:ext>
            </a:extLst>
          </p:cNvPr>
          <p:cNvSpPr txBox="1"/>
          <p:nvPr/>
        </p:nvSpPr>
        <p:spPr>
          <a:xfrm>
            <a:off x="1259632" y="1125935"/>
            <a:ext cx="6478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CAŁKOWITA WARTOŚĆ PROJEKTU: </a:t>
            </a:r>
            <a:r>
              <a:rPr lang="pl-PL" sz="2400" b="1" dirty="0">
                <a:solidFill>
                  <a:srgbClr val="FF0000"/>
                </a:solidFill>
              </a:rPr>
              <a:t>7 452 500,00 zł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0C5B61-CA76-4D53-97D6-EED5818B1217}"/>
              </a:ext>
            </a:extLst>
          </p:cNvPr>
          <p:cNvSpPr txBox="1"/>
          <p:nvPr/>
        </p:nvSpPr>
        <p:spPr>
          <a:xfrm>
            <a:off x="256836" y="1566810"/>
            <a:ext cx="739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OPERATOR: </a:t>
            </a:r>
            <a:r>
              <a:rPr lang="pl-PL" b="1" dirty="0"/>
              <a:t>Opolskie Centrum Rozwoju Gospodarki</a:t>
            </a:r>
          </a:p>
          <a:p>
            <a:r>
              <a:rPr lang="pl-PL" b="1" dirty="0">
                <a:solidFill>
                  <a:schemeClr val="accent1"/>
                </a:solidFill>
              </a:rPr>
              <a:t>PARTNERZY: </a:t>
            </a:r>
            <a:r>
              <a:rPr lang="pl-PL" b="1" dirty="0"/>
              <a:t>Fundacja Rozwoju Śląska, Opolski Regionalny Fundusz Rozwoju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1681061-5F50-415A-B2E5-B2D3418BF52E}"/>
              </a:ext>
            </a:extLst>
          </p:cNvPr>
          <p:cNvSpPr txBox="1"/>
          <p:nvPr/>
        </p:nvSpPr>
        <p:spPr>
          <a:xfrm>
            <a:off x="256836" y="2256037"/>
            <a:ext cx="857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KTO MOŻE SKORZYSTAĆ? </a:t>
            </a:r>
            <a:r>
              <a:rPr lang="pl-PL" dirty="0"/>
              <a:t>MSP (ich pracownicy) działający w branżach o największym </a:t>
            </a:r>
          </a:p>
          <a:p>
            <a:r>
              <a:rPr lang="pl-PL" dirty="0"/>
              <a:t>potencjale kierowania miejsc pracy uznanych za specjalizacje inteligentne woj. opolskiego</a:t>
            </a:r>
          </a:p>
        </p:txBody>
      </p:sp>
    </p:spTree>
    <p:extLst>
      <p:ext uri="{BB962C8B-B14F-4D97-AF65-F5344CB8AC3E}">
        <p14:creationId xmlns:p14="http://schemas.microsoft.com/office/powerpoint/2010/main" val="359560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C091E1-8918-4D58-9C06-7CDD21E35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2391528" cy="62923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51B877B-5C26-43AF-9BC2-4A7F0570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1700808"/>
            <a:ext cx="8388424" cy="468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04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C091E1-8918-4D58-9C06-7CDD21E35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2391528" cy="62923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474929B-4AB5-4849-B2CE-900AD08A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94211"/>
            <a:ext cx="8640958" cy="400110"/>
          </a:xfrm>
          <a:prstGeom prst="rect">
            <a:avLst/>
          </a:prstGeom>
          <a:solidFill>
            <a:srgbClr val="37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Roboto"/>
              </a:rPr>
              <a:t>AKADEMIA MENADŻERA MŚP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99186C2-EFCF-4743-99F8-C13ABEC3A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700808"/>
            <a:ext cx="8640959" cy="42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Roboto"/>
              </a:rPr>
              <a:t>OGÓLNA PULA PIENIĘDZY NA WSPARCIE: </a:t>
            </a:r>
            <a:r>
              <a:rPr lang="pl-PL" sz="2000" b="1" dirty="0">
                <a:solidFill>
                  <a:srgbClr val="FF0000"/>
                </a:solidFill>
              </a:rPr>
              <a:t>8 787 611,42 zł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b="1" dirty="0">
                <a:solidFill>
                  <a:schemeClr val="accent1"/>
                </a:solidFill>
                <a:latin typeface="Roboto"/>
              </a:rPr>
              <a:t>CEL PROJEKTU: </a:t>
            </a:r>
            <a:r>
              <a:rPr lang="pl-PL" altLang="pl-PL" dirty="0">
                <a:solidFill>
                  <a:srgbClr val="333333"/>
                </a:solidFill>
                <a:latin typeface="Roboto"/>
              </a:rPr>
              <a:t>wsparcie podnoszenia kompetencji osób zarządzających </a:t>
            </a:r>
            <a:r>
              <a:rPr lang="pl-PL" altLang="pl-PL" b="1" dirty="0">
                <a:solidFill>
                  <a:srgbClr val="333333"/>
                </a:solidFill>
                <a:latin typeface="Roboto"/>
              </a:rPr>
              <a:t>mikro, małymi i średnimi przedsiębiorstwami</a:t>
            </a:r>
            <a:r>
              <a:rPr lang="pl-PL" altLang="pl-PL" dirty="0">
                <a:solidFill>
                  <a:srgbClr val="333333"/>
                </a:solidFill>
                <a:latin typeface="Roboto"/>
              </a:rPr>
              <a:t>, czyli </a:t>
            </a:r>
            <a:r>
              <a:rPr lang="pl-PL" altLang="pl-PL" b="1" dirty="0">
                <a:solidFill>
                  <a:srgbClr val="333333"/>
                </a:solidFill>
                <a:latin typeface="Roboto"/>
              </a:rPr>
              <a:t>osób, które już sprawują w tych firmach kierownicze stanowiska albo mają być na takie stanowiska awansowane</a:t>
            </a:r>
            <a:r>
              <a:rPr lang="pl-PL" altLang="pl-PL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dirty="0">
              <a:solidFill>
                <a:srgbClr val="333333"/>
              </a:solidFill>
              <a:latin typeface="Roboto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b="1" dirty="0">
                <a:solidFill>
                  <a:schemeClr val="accent1"/>
                </a:solidFill>
                <a:latin typeface="Roboto"/>
              </a:rPr>
              <a:t>KTO MOŻE SKORZYSTAĆ ZE WSPARCIA: </a:t>
            </a:r>
            <a:r>
              <a:rPr lang="pl-PL" altLang="pl-PL" b="1" dirty="0">
                <a:solidFill>
                  <a:srgbClr val="333333"/>
                </a:solidFill>
                <a:latin typeface="Roboto"/>
              </a:rPr>
              <a:t>mikro, małe i średnie przedsiębiorstwa</a:t>
            </a:r>
            <a:r>
              <a:rPr lang="pl-PL" altLang="pl-PL" dirty="0">
                <a:solidFill>
                  <a:srgbClr val="333333"/>
                </a:solidFill>
                <a:latin typeface="Roboto"/>
              </a:rPr>
              <a:t>, które mają </a:t>
            </a:r>
            <a:r>
              <a:rPr lang="pl-PL" altLang="pl-PL" b="1" dirty="0">
                <a:solidFill>
                  <a:srgbClr val="333333"/>
                </a:solidFill>
                <a:latin typeface="Roboto"/>
              </a:rPr>
              <a:t>siedzibę główną w woj. opolskim, śląski lub łódzkim </a:t>
            </a:r>
            <a:r>
              <a:rPr lang="pl-PL" altLang="pl-PL" dirty="0">
                <a:solidFill>
                  <a:srgbClr val="333333"/>
                </a:solidFill>
                <a:latin typeface="Roboto"/>
              </a:rPr>
              <a:t>i chcą zainwestować w podniesienie kompetencji swojej kadry kierowniczej.</a:t>
            </a:r>
            <a:r>
              <a:rPr lang="pl-PL" altLang="pl-PL" b="1" dirty="0">
                <a:solidFill>
                  <a:srgbClr val="333333"/>
                </a:solidFill>
                <a:latin typeface="Robot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358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C091E1-8918-4D58-9C06-7CDD21E35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2391528" cy="62923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474929B-4AB5-4849-B2CE-900AD08A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1059288"/>
            <a:ext cx="8640958" cy="400110"/>
          </a:xfrm>
          <a:prstGeom prst="rect">
            <a:avLst/>
          </a:prstGeom>
          <a:solidFill>
            <a:srgbClr val="37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Roboto"/>
              </a:rPr>
              <a:t>AKADEMIA MENADŻERA MŚP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99186C2-EFCF-4743-99F8-C13ABEC3A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80" y="1459398"/>
            <a:ext cx="8640959" cy="433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l-PL" altLang="pl-PL" b="1" dirty="0">
                <a:solidFill>
                  <a:schemeClr val="accent1"/>
                </a:solidFill>
                <a:latin typeface="Roboto"/>
              </a:rPr>
              <a:t>KWOTA WSPARCIA: </a:t>
            </a:r>
            <a:r>
              <a:rPr lang="pl-PL" altLang="pl-PL" dirty="0">
                <a:solidFill>
                  <a:srgbClr val="333333"/>
                </a:solidFill>
                <a:latin typeface="Roboto"/>
              </a:rPr>
              <a:t>do </a:t>
            </a:r>
            <a:r>
              <a:rPr lang="pl-PL" altLang="pl-PL" b="1" dirty="0">
                <a:solidFill>
                  <a:srgbClr val="333333"/>
                </a:solidFill>
                <a:latin typeface="Roboto"/>
              </a:rPr>
              <a:t>33 994 zł </a:t>
            </a:r>
            <a:r>
              <a:rPr lang="pl-PL" altLang="pl-PL" dirty="0">
                <a:solidFill>
                  <a:srgbClr val="333333"/>
                </a:solidFill>
                <a:latin typeface="Roboto"/>
              </a:rPr>
              <a:t>(w tym co najmniej 20% wkładu własnego przedsiębiorcy). Wsparcie nie może przekroczyć </a:t>
            </a:r>
            <a:r>
              <a:rPr lang="pl-PL" altLang="pl-PL" b="1" dirty="0">
                <a:solidFill>
                  <a:srgbClr val="333333"/>
                </a:solidFill>
                <a:latin typeface="Roboto"/>
              </a:rPr>
              <a:t>11 442 zł na jedną osobę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pl-PL" altLang="pl-PL" b="1" dirty="0">
              <a:solidFill>
                <a:schemeClr val="accent1"/>
              </a:solidFill>
              <a:latin typeface="Roboto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l-PL" altLang="pl-PL" b="1" dirty="0">
                <a:solidFill>
                  <a:schemeClr val="accent1"/>
                </a:solidFill>
                <a:latin typeface="Roboto"/>
              </a:rPr>
              <a:t>NA CO MOŻNA PRZEZNACZYĆ WSPARCIE: </a:t>
            </a:r>
            <a:r>
              <a:rPr lang="pl-PL" altLang="pl-PL" dirty="0">
                <a:solidFill>
                  <a:srgbClr val="333333"/>
                </a:solidFill>
                <a:latin typeface="Roboto"/>
              </a:rPr>
              <a:t>na opracowania diagnozy potrzeb rozwojowych oraz, jeżeli przedsiębiorstwo ma taką diagnozę oraz na same usługi rozwojowe, czyli np. szkolenia, kursy, studia czy doradztwo dla osób zajmujących stanowiska kierownicze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pl-PL" altLang="pl-PL" sz="2000" dirty="0">
              <a:solidFill>
                <a:srgbClr val="333333"/>
              </a:solidFill>
              <a:latin typeface="Roboto"/>
            </a:endParaRPr>
          </a:p>
          <a:p>
            <a:pPr algn="just">
              <a:lnSpc>
                <a:spcPct val="150000"/>
              </a:lnSpc>
            </a:pPr>
            <a:endParaRPr lang="pl-PL" sz="2000" b="1" dirty="0">
              <a:solidFill>
                <a:schemeClr val="accent1"/>
              </a:solidFill>
              <a:latin typeface="Calibri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pl-PL" sz="2000" b="1" dirty="0">
                <a:solidFill>
                  <a:schemeClr val="accent1"/>
                </a:solidFill>
                <a:latin typeface="Calibri"/>
                <a:ea typeface="+mj-ea"/>
                <a:cs typeface="+mj-cs"/>
              </a:rPr>
              <a:t>PULA NA ROK 2021: </a:t>
            </a:r>
            <a:r>
              <a:rPr lang="pl-P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2 095 631,00 zł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CC1FAC5-30F8-46C0-BD68-35A11B6EC21F}"/>
              </a:ext>
            </a:extLst>
          </p:cNvPr>
          <p:cNvSpPr txBox="1"/>
          <p:nvPr/>
        </p:nvSpPr>
        <p:spPr>
          <a:xfrm>
            <a:off x="251520" y="6433591"/>
            <a:ext cx="384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dirty="0"/>
              <a:t>Źródło zdjęcia: </a:t>
            </a:r>
            <a:r>
              <a:rPr lang="en-US" sz="1400" i="1" dirty="0"/>
              <a:t>Image by</a:t>
            </a:r>
            <a:r>
              <a:rPr lang="pl-PL" sz="1400" i="1" dirty="0"/>
              <a:t> </a:t>
            </a:r>
            <a:r>
              <a:rPr lang="pl-PL" sz="1400" i="1" dirty="0" err="1"/>
              <a:t>Free-Photos</a:t>
            </a:r>
            <a:r>
              <a:rPr lang="en-US" sz="1400" i="1" dirty="0"/>
              <a:t> from</a:t>
            </a:r>
            <a:r>
              <a:rPr lang="pl-PL" sz="1400" i="1" dirty="0"/>
              <a:t> </a:t>
            </a:r>
            <a:r>
              <a:rPr lang="pl-PL" sz="1400" i="1" dirty="0" err="1"/>
              <a:t>Pixabay</a:t>
            </a:r>
            <a:endParaRPr lang="pl-PL" sz="1400" i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0AC4A5-DBF0-42A6-97DF-FA7B92E5A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50" y="4093651"/>
            <a:ext cx="3737821" cy="24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893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12887</TotalTime>
  <Words>685</Words>
  <Application>Microsoft Office PowerPoint</Application>
  <PresentationFormat>Pokaz na ekranie (4:3)</PresentationFormat>
  <Paragraphs>88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Roboto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M.Filipowicz</dc:creator>
  <cp:lastModifiedBy>Katarzyna Kownacka</cp:lastModifiedBy>
  <cp:revision>780</cp:revision>
  <cp:lastPrinted>2020-12-07T06:38:07Z</cp:lastPrinted>
  <dcterms:created xsi:type="dcterms:W3CDTF">2013-03-18T09:16:59Z</dcterms:created>
  <dcterms:modified xsi:type="dcterms:W3CDTF">2021-01-28T11:33:21Z</dcterms:modified>
</cp:coreProperties>
</file>